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69" r:id="rId3"/>
    <p:sldId id="271" r:id="rId4"/>
    <p:sldId id="272" r:id="rId5"/>
    <p:sldId id="273" r:id="rId6"/>
    <p:sldId id="274" r:id="rId7"/>
    <p:sldId id="275" r:id="rId8"/>
    <p:sldId id="276" r:id="rId9"/>
    <p:sldId id="277" r:id="rId10"/>
    <p:sldId id="278" r:id="rId11"/>
    <p:sldId id="279" r:id="rId12"/>
    <p:sldId id="280" r:id="rId13"/>
    <p:sldId id="281" r:id="rId14"/>
    <p:sldId id="286" r:id="rId15"/>
    <p:sldId id="287" r:id="rId16"/>
    <p:sldId id="283" r:id="rId17"/>
    <p:sldId id="282" r:id="rId18"/>
    <p:sldId id="285" r:id="rId19"/>
    <p:sldId id="284"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13"/>
  </p:normalViewPr>
  <p:slideViewPr>
    <p:cSldViewPr snapToGrid="0" snapToObjects="1">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Overlay-TitleSlide.png"/>
          <p:cNvPicPr>
            <a:picLocks noChangeAspect="1"/>
          </p:cNvPicPr>
          <p:nvPr/>
        </p:nvPicPr>
        <p:blipFill>
          <a:blip r:embed="rId2"/>
          <a:stretch>
            <a:fillRect/>
          </a:stretch>
        </p:blipFill>
        <p:spPr>
          <a:xfrm>
            <a:off x="158367" y="187452"/>
            <a:ext cx="8827266" cy="6483096"/>
          </a:xfrm>
          <a:prstGeom prst="rect">
            <a:avLst/>
          </a:prstGeom>
        </p:spPr>
      </p:pic>
      <p:sp>
        <p:nvSpPr>
          <p:cNvPr id="6" name="Slide Number Placeholder 5"/>
          <p:cNvSpPr>
            <a:spLocks noGrp="1"/>
          </p:cNvSpPr>
          <p:nvPr>
            <p:ph type="sldNum" sz="quarter" idx="12"/>
          </p:nvPr>
        </p:nvSpPr>
        <p:spPr/>
        <p:txBody>
          <a:bodyPr/>
          <a:lstStyle/>
          <a:p>
            <a:fld id="{5FA49CB5-85C9-3A4A-9882-024266322EF1}" type="slidenum">
              <a:rPr lang="en-US" smtClean="0"/>
              <a:t>‹#›</a:t>
            </a:fld>
            <a:endParaRPr lang="en-US" dirty="0"/>
          </a:p>
        </p:txBody>
      </p:sp>
      <p:sp>
        <p:nvSpPr>
          <p:cNvPr id="2" name="Title 1"/>
          <p:cNvSpPr>
            <a:spLocks noGrp="1"/>
          </p:cNvSpPr>
          <p:nvPr>
            <p:ph type="ctrTitle"/>
          </p:nvPr>
        </p:nvSpPr>
        <p:spPr>
          <a:xfrm>
            <a:off x="1600200" y="2492375"/>
            <a:ext cx="6762749" cy="1470025"/>
          </a:xfrm>
        </p:spPr>
        <p:txBody>
          <a:bodyPr/>
          <a:lstStyle>
            <a:lvl1pPr algn="r">
              <a:defRPr sz="4400"/>
            </a:lvl1pPr>
          </a:lstStyle>
          <a:p>
            <a:r>
              <a:rPr lang="en-US" smtClean="0"/>
              <a:t>Click to edit Master title style</a:t>
            </a:r>
            <a:endParaRPr/>
          </a:p>
        </p:txBody>
      </p:sp>
      <p:sp>
        <p:nvSpPr>
          <p:cNvPr id="3" name="Subtitle 2"/>
          <p:cNvSpPr>
            <a:spLocks noGrp="1"/>
          </p:cNvSpPr>
          <p:nvPr>
            <p:ph type="subTitle" idx="1"/>
          </p:nvPr>
        </p:nvSpPr>
        <p:spPr>
          <a:xfrm>
            <a:off x="1600201" y="3966882"/>
            <a:ext cx="6762749" cy="1752600"/>
          </a:xfrm>
        </p:spPr>
        <p:txBody>
          <a:bodyPr>
            <a:normAutofit/>
          </a:bodyPr>
          <a:lstStyle>
            <a:lvl1pPr marL="0" indent="0" algn="r">
              <a:spcBef>
                <a:spcPts val="60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37EFF041-C263-0041-BCED-D44F8D0FF842}" type="datetimeFigureOut">
              <a:rPr lang="en-US" smtClean="0"/>
              <a:t>10/12/2018</a:t>
            </a:fld>
            <a:endParaRPr lang="en-US" dirty="0"/>
          </a:p>
        </p:txBody>
      </p:sp>
      <p:sp>
        <p:nvSpPr>
          <p:cNvPr id="5" name="Footer Placeholder 4"/>
          <p:cNvSpPr>
            <a:spLocks noGrp="1"/>
          </p:cNvSpPr>
          <p:nvPr>
            <p:ph type="ftr" sz="quarter" idx="11"/>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37EFF041-C263-0041-BCED-D44F8D0FF842}" type="datetimeFigureOut">
              <a:rPr lang="en-US" smtClean="0"/>
              <a:t>10/12/2018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FA49CB5-85C9-3A4A-9882-024266322EF1}"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Overlay-SectionHeader.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779463" y="2591360"/>
            <a:ext cx="7583487" cy="1362075"/>
          </a:xfrm>
        </p:spPr>
        <p:txBody>
          <a:bodyPr anchor="b" anchorCtr="0">
            <a:noAutofit/>
          </a:bodyPr>
          <a:lstStyle>
            <a:lvl1pPr algn="l">
              <a:defRPr sz="4400" b="1"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779463" y="3950354"/>
            <a:ext cx="7583487" cy="1500187"/>
          </a:xfrm>
        </p:spPr>
        <p:txBody>
          <a:bodyPr anchor="t" anchorCtr="0"/>
          <a:lstStyle>
            <a:lvl1pPr marL="0" indent="0" algn="l">
              <a:spcBef>
                <a:spcPts val="600"/>
              </a:spcBef>
              <a:buNone/>
              <a:defRPr sz="20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EFF041-C263-0041-BCED-D44F8D0FF842}" type="datetimeFigureOut">
              <a:rPr lang="en-US" smtClean="0"/>
              <a:t>10/12/2018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FA49CB5-85C9-3A4A-9882-024266322EF1}"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688541"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37EFF041-C263-0041-BCED-D44F8D0FF842}" type="datetimeFigureOut">
              <a:rPr lang="en-US" smtClean="0"/>
              <a:t>10/12/2018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FA49CB5-85C9-3A4A-9882-024266322EF1}"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4" name="Picture 13"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a:xfrm>
            <a:off x="779463" y="381000"/>
            <a:ext cx="7583487" cy="1044388"/>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79463"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79463"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05350"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05350"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37EFF041-C263-0041-BCED-D44F8D0FF842}" type="datetimeFigureOut">
              <a:rPr lang="en-US" smtClean="0"/>
              <a:t>10/12/2018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FA49CB5-85C9-3A4A-9882-024266322EF1}" type="slidenum">
              <a:rPr lang="en-US" smtClean="0"/>
              <a:t>‹#›</a:t>
            </a:fld>
            <a:endParaRPr lang="en-US" dirty="0"/>
          </a:p>
        </p:txBody>
      </p:sp>
      <p:cxnSp>
        <p:nvCxnSpPr>
          <p:cNvPr id="12" name="Straight Connector 11"/>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79462" y="1828801"/>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37EFF041-C263-0041-BCED-D44F8D0FF842}" type="datetimeFigureOut">
              <a:rPr lang="en-US" smtClean="0"/>
              <a:t>10/12/2018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FA49CB5-85C9-3A4A-9882-024266322EF1}" type="slidenum">
              <a:rPr lang="en-US" smtClean="0"/>
              <a:t>‹#›</a:t>
            </a:fld>
            <a:endParaRPr lang="en-US" dirty="0"/>
          </a:p>
        </p:txBody>
      </p:sp>
      <p:sp>
        <p:nvSpPr>
          <p:cNvPr id="10" name="Content Placeholder 2"/>
          <p:cNvSpPr>
            <a:spLocks noGrp="1"/>
          </p:cNvSpPr>
          <p:nvPr>
            <p:ph sz="half" idx="13"/>
          </p:nvPr>
        </p:nvSpPr>
        <p:spPr>
          <a:xfrm>
            <a:off x="779462" y="3991816"/>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37EFF041-C263-0041-BCED-D44F8D0FF842}" type="datetimeFigureOut">
              <a:rPr lang="en-US" smtClean="0"/>
              <a:t>10/12/2018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FA49CB5-85C9-3A4A-9882-024266322EF1}" type="slidenum">
              <a:rPr lang="en-US" smtClean="0"/>
              <a:t>‹#›</a:t>
            </a:fld>
            <a:endParaRPr lang="en-US" dirty="0"/>
          </a:p>
        </p:txBody>
      </p:sp>
      <p:sp>
        <p:nvSpPr>
          <p:cNvPr id="10"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1" name="Content Placeholder 2"/>
          <p:cNvSpPr>
            <a:spLocks noGrp="1"/>
          </p:cNvSpPr>
          <p:nvPr>
            <p:ph sz="half" idx="14"/>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37EFF041-C263-0041-BCED-D44F8D0FF842}" type="datetimeFigureOut">
              <a:rPr lang="en-US" smtClean="0"/>
              <a:t>10/12/2018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FA49CB5-85C9-3A4A-9882-024266322EF1}" type="slidenum">
              <a:rPr lang="en-US" smtClean="0"/>
              <a:t>‹#›</a:t>
            </a:fld>
            <a:endParaRPr lang="en-US" dirty="0"/>
          </a:p>
        </p:txBody>
      </p:sp>
      <p:sp>
        <p:nvSpPr>
          <p:cNvPr id="12" name="Content Placeholder 2"/>
          <p:cNvSpPr>
            <a:spLocks noGrp="1"/>
          </p:cNvSpPr>
          <p:nvPr>
            <p:ph sz="half" idx="14"/>
          </p:nvPr>
        </p:nvSpPr>
        <p:spPr>
          <a:xfrm>
            <a:off x="77946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3" name="Content Placeholder 2"/>
          <p:cNvSpPr>
            <a:spLocks noGrp="1"/>
          </p:cNvSpPr>
          <p:nvPr>
            <p:ph sz="half" idx="15"/>
          </p:nvPr>
        </p:nvSpPr>
        <p:spPr>
          <a:xfrm>
            <a:off x="77946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5"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37EFF041-C263-0041-BCED-D44F8D0FF842}" type="datetimeFigureOut">
              <a:rPr lang="en-US" smtClean="0"/>
              <a:t>10/12/2018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FA49CB5-85C9-3A4A-9882-024266322EF1}"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Date Placeholder 1"/>
          <p:cNvSpPr>
            <a:spLocks noGrp="1"/>
          </p:cNvSpPr>
          <p:nvPr>
            <p:ph type="dt" sz="half" idx="10"/>
          </p:nvPr>
        </p:nvSpPr>
        <p:spPr/>
        <p:txBody>
          <a:bodyPr/>
          <a:lstStyle/>
          <a:p>
            <a:fld id="{37EFF041-C263-0041-BCED-D44F8D0FF842}" type="datetimeFigureOut">
              <a:rPr lang="en-US" smtClean="0"/>
              <a:t>10/12/2018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FA49CB5-85C9-3A4A-9882-024266322EF1}"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Overlay-ContentCaption.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779464" y="590550"/>
            <a:ext cx="365760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693023" y="739588"/>
            <a:ext cx="3657600" cy="5308787"/>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779464" y="1816100"/>
            <a:ext cx="3657600" cy="3822700"/>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EFF041-C263-0041-BCED-D44F8D0FF842}" type="datetimeFigureOut">
              <a:rPr lang="en-US" smtClean="0"/>
              <a:t>10/12/2018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FA49CB5-85C9-3A4A-9882-024266322EF1}"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Overlay-PictureCaption.png"/>
          <p:cNvPicPr>
            <a:picLocks noChangeAspect="1"/>
          </p:cNvPicPr>
          <p:nvPr/>
        </p:nvPicPr>
        <p:blipFill>
          <a:blip r:embed="rId2"/>
          <a:stretch>
            <a:fillRect/>
          </a:stretch>
        </p:blipFill>
        <p:spPr>
          <a:xfrm>
            <a:off x="448977" y="187452"/>
            <a:ext cx="8536656" cy="6483096"/>
          </a:xfrm>
          <a:prstGeom prst="rect">
            <a:avLst/>
          </a:prstGeom>
        </p:spPr>
      </p:pic>
      <p:sp>
        <p:nvSpPr>
          <p:cNvPr id="2" name="Title 1"/>
          <p:cNvSpPr>
            <a:spLocks noGrp="1"/>
          </p:cNvSpPr>
          <p:nvPr>
            <p:ph type="title"/>
          </p:nvPr>
        </p:nvSpPr>
        <p:spPr>
          <a:xfrm>
            <a:off x="3886200" y="533400"/>
            <a:ext cx="4476750" cy="1252538"/>
          </a:xfrm>
        </p:spPr>
        <p:txBody>
          <a:bodyPr anchor="b"/>
          <a:lstStyle>
            <a:lvl1pPr algn="l">
              <a:defRPr sz="3600" b="0"/>
            </a:lvl1pPr>
          </a:lstStyle>
          <a:p>
            <a:r>
              <a:rPr lang="en-US" smtClean="0"/>
              <a:t>Click to edit Master title style</a:t>
            </a:r>
            <a:endParaRPr/>
          </a:p>
        </p:txBody>
      </p:sp>
      <p:sp>
        <p:nvSpPr>
          <p:cNvPr id="4" name="Text Placeholder 3"/>
          <p:cNvSpPr>
            <a:spLocks noGrp="1"/>
          </p:cNvSpPr>
          <p:nvPr>
            <p:ph type="body" sz="half" idx="2"/>
          </p:nvPr>
        </p:nvSpPr>
        <p:spPr>
          <a:xfrm>
            <a:off x="3886124" y="1828800"/>
            <a:ext cx="4474539" cy="38100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86124" y="6288741"/>
            <a:ext cx="1887537" cy="365125"/>
          </a:xfrm>
        </p:spPr>
        <p:txBody>
          <a:bodyPr/>
          <a:lstStyle/>
          <a:p>
            <a:fld id="{37EFF041-C263-0041-BCED-D44F8D0FF842}" type="datetimeFigureOut">
              <a:rPr lang="en-US" smtClean="0"/>
              <a:t>10/12/2018</a:t>
            </a:fld>
            <a:endParaRPr lang="en-US" dirty="0"/>
          </a:p>
        </p:txBody>
      </p:sp>
      <p:sp>
        <p:nvSpPr>
          <p:cNvPr id="6" name="Footer Placeholder 5"/>
          <p:cNvSpPr>
            <a:spLocks noGrp="1"/>
          </p:cNvSpPr>
          <p:nvPr>
            <p:ph type="ftr" sz="quarter" idx="11"/>
          </p:nvPr>
        </p:nvSpPr>
        <p:spPr>
          <a:xfrm>
            <a:off x="5867399" y="6288741"/>
            <a:ext cx="2675965" cy="365125"/>
          </a:xfrm>
        </p:spPr>
        <p:txBody>
          <a:bodyPr/>
          <a:lstStyle/>
          <a:p>
            <a:endParaRPr lang="en-US" dirty="0"/>
          </a:p>
        </p:txBody>
      </p:sp>
      <p:sp>
        <p:nvSpPr>
          <p:cNvPr id="7" name="Slide Number Placeholder 6"/>
          <p:cNvSpPr>
            <a:spLocks noGrp="1"/>
          </p:cNvSpPr>
          <p:nvPr>
            <p:ph type="sldNum" sz="quarter" idx="12"/>
          </p:nvPr>
        </p:nvSpPr>
        <p:spPr/>
        <p:txBody>
          <a:bodyPr/>
          <a:lstStyle/>
          <a:p>
            <a:fld id="{5FA49CB5-85C9-3A4A-9882-024266322EF1}" type="slidenum">
              <a:rPr lang="en-US" smtClean="0"/>
              <a:t>‹#›</a:t>
            </a:fld>
            <a:endParaRPr lang="en-US" dirty="0"/>
          </a:p>
        </p:txBody>
      </p:sp>
      <p:sp>
        <p:nvSpPr>
          <p:cNvPr id="3" name="Picture Placeholder 2"/>
          <p:cNvSpPr>
            <a:spLocks noGrp="1"/>
          </p:cNvSpPr>
          <p:nvPr>
            <p:ph type="pic" idx="1"/>
          </p:nvPr>
        </p:nvSpPr>
        <p:spPr>
          <a:xfrm flipH="1">
            <a:off x="188253" y="179292"/>
            <a:ext cx="3281087" cy="6483096"/>
          </a:xfrm>
          <a:prstGeom prst="round1Rect">
            <a:avLst>
              <a:gd name="adj" fmla="val 17325"/>
            </a:avLst>
          </a:prstGeom>
          <a:blipFill dpi="0" rotWithShape="0">
            <a:blip r:embed="rId3"/>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4710953" y="533400"/>
            <a:ext cx="3657600" cy="1252538"/>
          </a:xfrm>
        </p:spPr>
        <p:txBody>
          <a:bodyPr anchor="b"/>
          <a:lstStyle>
            <a:lvl1pPr algn="l">
              <a:defRPr sz="3600" b="0"/>
            </a:lvl1pPr>
          </a:lstStyle>
          <a:p>
            <a:r>
              <a:rPr lang="en-US" smtClean="0"/>
              <a:t>Click to edit Master title style</a:t>
            </a:r>
            <a:endParaRPr/>
          </a:p>
        </p:txBody>
      </p:sp>
      <p:sp>
        <p:nvSpPr>
          <p:cNvPr id="3" name="Picture Placeholder 2"/>
          <p:cNvSpPr>
            <a:spLocks noGrp="1"/>
          </p:cNvSpPr>
          <p:nvPr>
            <p:ph type="pic" idx="1"/>
          </p:nvPr>
        </p:nvSpPr>
        <p:spPr>
          <a:xfrm flipH="1">
            <a:off x="596153" y="1600199"/>
            <a:ext cx="3657600" cy="3657601"/>
          </a:xfrm>
          <a:prstGeom prst="ellipse">
            <a:avLst/>
          </a:prstGeom>
          <a:blipFill dpi="0" rotWithShape="0">
            <a:blip r:embed="rId3" cstate="print"/>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
        <p:nvSpPr>
          <p:cNvPr id="4" name="Text Placeholder 3"/>
          <p:cNvSpPr>
            <a:spLocks noGrp="1"/>
          </p:cNvSpPr>
          <p:nvPr>
            <p:ph type="body" sz="half" idx="2"/>
          </p:nvPr>
        </p:nvSpPr>
        <p:spPr>
          <a:xfrm>
            <a:off x="4710412" y="1828800"/>
            <a:ext cx="3657600" cy="38100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37EFF041-C263-0041-BCED-D44F8D0FF842}" type="datetimeFigureOut">
              <a:rPr lang="en-US" smtClean="0"/>
              <a:t>10/12/2018</a:t>
            </a:fld>
            <a:endParaRPr lang="en-US" dirty="0"/>
          </a:p>
        </p:txBody>
      </p:sp>
      <p:sp>
        <p:nvSpPr>
          <p:cNvPr id="6" name="Footer Placeholder 5"/>
          <p:cNvSpPr>
            <a:spLocks noGrp="1"/>
          </p:cNvSpPr>
          <p:nvPr>
            <p:ph type="ftr" sz="quarter" idx="11"/>
          </p:nvPr>
        </p:nvSpPr>
        <p:spPr>
          <a:xfrm>
            <a:off x="3325813" y="6288741"/>
            <a:ext cx="5217551" cy="365125"/>
          </a:xfrm>
        </p:spPr>
        <p:txBody>
          <a:bodyPr/>
          <a:lstStyle/>
          <a:p>
            <a:endParaRPr lang="en-US" dirty="0"/>
          </a:p>
        </p:txBody>
      </p:sp>
      <p:sp>
        <p:nvSpPr>
          <p:cNvPr id="7" name="Slide Number Placeholder 6"/>
          <p:cNvSpPr>
            <a:spLocks noGrp="1"/>
          </p:cNvSpPr>
          <p:nvPr>
            <p:ph type="sldNum" sz="quarter" idx="12"/>
          </p:nvPr>
        </p:nvSpPr>
        <p:spPr/>
        <p:txBody>
          <a:bodyPr/>
          <a:lstStyle/>
          <a:p>
            <a:fld id="{5FA49CB5-85C9-3A4A-9882-024266322EF1}" type="slidenum">
              <a:rPr lang="en-US" smtClean="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808038" y="3778624"/>
            <a:ext cx="7560515" cy="1102658"/>
          </a:xfrm>
        </p:spPr>
        <p:txBody>
          <a:bodyPr anchor="b"/>
          <a:lstStyle>
            <a:lvl1pPr algn="l">
              <a:defRPr sz="3600" b="0"/>
            </a:lvl1pPr>
          </a:lstStyle>
          <a:p>
            <a:r>
              <a:rPr lang="en-US" smtClean="0"/>
              <a:t>Click to edit Master title style</a:t>
            </a:r>
            <a:endParaRPr/>
          </a:p>
        </p:txBody>
      </p:sp>
      <p:sp>
        <p:nvSpPr>
          <p:cNvPr id="3" name="Picture Placeholder 2"/>
          <p:cNvSpPr>
            <a:spLocks noGrp="1"/>
          </p:cNvSpPr>
          <p:nvPr>
            <p:ph type="pic" idx="1"/>
          </p:nvPr>
        </p:nvSpPr>
        <p:spPr>
          <a:xfrm flipH="1">
            <a:off x="871584" y="762000"/>
            <a:ext cx="7427726" cy="2989730"/>
          </a:xfrm>
          <a:prstGeom prst="roundRect">
            <a:avLst>
              <a:gd name="adj" fmla="val 7476"/>
            </a:avLst>
          </a:prstGeom>
          <a:blipFill dpi="0" rotWithShape="0">
            <a:blip r:embed="rId3"/>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
        <p:nvSpPr>
          <p:cNvPr id="4" name="Text Placeholder 3"/>
          <p:cNvSpPr>
            <a:spLocks noGrp="1"/>
          </p:cNvSpPr>
          <p:nvPr>
            <p:ph type="body" sz="half" idx="2"/>
          </p:nvPr>
        </p:nvSpPr>
        <p:spPr>
          <a:xfrm>
            <a:off x="808034" y="4827493"/>
            <a:ext cx="7559977" cy="1220881"/>
          </a:xfrm>
        </p:spPr>
        <p:txBody>
          <a:bodyPr>
            <a:normAutofit/>
          </a:bodyPr>
          <a:lstStyle>
            <a:lvl1pPr marL="0" indent="0">
              <a:spcBef>
                <a:spcPts val="3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37EFF041-C263-0041-BCED-D44F8D0FF842}" type="datetimeFigureOut">
              <a:rPr lang="en-US" smtClean="0"/>
              <a:t>10/12/2018</a:t>
            </a:fld>
            <a:endParaRPr lang="en-US" dirty="0"/>
          </a:p>
        </p:txBody>
      </p:sp>
      <p:sp>
        <p:nvSpPr>
          <p:cNvPr id="6" name="Footer Placeholder 5"/>
          <p:cNvSpPr>
            <a:spLocks noGrp="1"/>
          </p:cNvSpPr>
          <p:nvPr>
            <p:ph type="ftr" sz="quarter" idx="11"/>
          </p:nvPr>
        </p:nvSpPr>
        <p:spPr>
          <a:xfrm>
            <a:off x="3325813" y="6288741"/>
            <a:ext cx="5217551" cy="365125"/>
          </a:xfrm>
        </p:spPr>
        <p:txBody>
          <a:bodyPr/>
          <a:lstStyle/>
          <a:p>
            <a:endParaRPr lang="en-US" dirty="0"/>
          </a:p>
        </p:txBody>
      </p:sp>
      <p:sp>
        <p:nvSpPr>
          <p:cNvPr id="7" name="Slide Number Placeholder 6"/>
          <p:cNvSpPr>
            <a:spLocks noGrp="1"/>
          </p:cNvSpPr>
          <p:nvPr>
            <p:ph type="sldNum" sz="quarter" idx="12"/>
          </p:nvPr>
        </p:nvSpPr>
        <p:spPr/>
        <p:txBody>
          <a:bodyPr/>
          <a:lstStyle/>
          <a:p>
            <a:fld id="{5FA49CB5-85C9-3A4A-9882-024266322EF1}" type="slidenum">
              <a:rPr lang="en-US" smtClean="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37EFF041-C263-0041-BCED-D44F8D0FF842}" type="datetimeFigureOut">
              <a:rPr lang="en-US" smtClean="0"/>
              <a:t>10/12/2018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FA49CB5-85C9-3A4A-9882-024266322EF1}" type="slidenum">
              <a:rPr lang="en-US" smtClean="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Vertical Title 1"/>
          <p:cNvSpPr>
            <a:spLocks noGrp="1"/>
          </p:cNvSpPr>
          <p:nvPr>
            <p:ph type="title" orient="vert"/>
          </p:nvPr>
        </p:nvSpPr>
        <p:spPr>
          <a:xfrm>
            <a:off x="7328646" y="779463"/>
            <a:ext cx="1358153" cy="5268912"/>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779462" y="779464"/>
            <a:ext cx="6170613" cy="5268911"/>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37EFF041-C263-0041-BCED-D44F8D0FF842}" type="datetimeFigureOut">
              <a:rPr lang="en-US" smtClean="0"/>
              <a:t>10/12/2018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FA49CB5-85C9-3A4A-9882-024266322EF1}"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ound Diagonal Corner Rectangle 7"/>
          <p:cNvSpPr/>
          <p:nvPr/>
        </p:nvSpPr>
        <p:spPr>
          <a:xfrm>
            <a:off x="189707" y="189707"/>
            <a:ext cx="8764587" cy="6478587"/>
          </a:xfrm>
          <a:prstGeom prst="round2DiagRect">
            <a:avLst>
              <a:gd name="adj1" fmla="val 9416"/>
              <a:gd name="adj2" fmla="val 0"/>
            </a:avLst>
          </a:prstGeom>
          <a:gradFill>
            <a:gsLst>
              <a:gs pos="17000">
                <a:schemeClr val="bg2"/>
              </a:gs>
              <a:gs pos="100000">
                <a:schemeClr val="tx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779463" y="381000"/>
            <a:ext cx="7583487" cy="1044388"/>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779463" y="1828800"/>
            <a:ext cx="7583487" cy="420893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381000" y="6288741"/>
            <a:ext cx="1887537" cy="365125"/>
          </a:xfrm>
          <a:prstGeom prst="rect">
            <a:avLst/>
          </a:prstGeom>
        </p:spPr>
        <p:txBody>
          <a:bodyPr vert="horz" lIns="91440" tIns="45720" rIns="91440" bIns="45720" rtlCol="0" anchor="ctr"/>
          <a:lstStyle>
            <a:lvl1pPr algn="l">
              <a:defRPr sz="1200">
                <a:solidFill>
                  <a:schemeClr val="bg2"/>
                </a:solidFill>
              </a:defRPr>
            </a:lvl1pPr>
          </a:lstStyle>
          <a:p>
            <a:fld id="{37EFF041-C263-0041-BCED-D44F8D0FF842}" type="datetimeFigureOut">
              <a:rPr lang="en-US" smtClean="0"/>
              <a:t>10/12/2018</a:t>
            </a:fld>
            <a:endParaRPr lang="en-US" dirty="0"/>
          </a:p>
        </p:txBody>
      </p:sp>
      <p:sp>
        <p:nvSpPr>
          <p:cNvPr id="5" name="Footer Placeholder 4"/>
          <p:cNvSpPr>
            <a:spLocks noGrp="1"/>
          </p:cNvSpPr>
          <p:nvPr>
            <p:ph type="ftr" sz="quarter" idx="3"/>
          </p:nvPr>
        </p:nvSpPr>
        <p:spPr>
          <a:xfrm>
            <a:off x="3304615" y="6288741"/>
            <a:ext cx="5238750" cy="365125"/>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6" name="Slide Number Placeholder 5"/>
          <p:cNvSpPr>
            <a:spLocks noGrp="1"/>
          </p:cNvSpPr>
          <p:nvPr>
            <p:ph type="sldNum" sz="quarter" idx="4"/>
          </p:nvPr>
        </p:nvSpPr>
        <p:spPr>
          <a:xfrm>
            <a:off x="8404411" y="219635"/>
            <a:ext cx="493059" cy="365125"/>
          </a:xfrm>
          <a:prstGeom prst="rect">
            <a:avLst/>
          </a:prstGeom>
        </p:spPr>
        <p:txBody>
          <a:bodyPr vert="horz" lIns="91440" tIns="45720" rIns="91440" bIns="45720" rtlCol="0" anchor="ctr"/>
          <a:lstStyle>
            <a:lvl1pPr algn="r">
              <a:defRPr sz="1200">
                <a:solidFill>
                  <a:schemeClr val="tx2"/>
                </a:solidFill>
              </a:defRPr>
            </a:lvl1pPr>
          </a:lstStyle>
          <a:p>
            <a:fld id="{5FA49CB5-85C9-3A4A-9882-024266322EF1}"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spcBef>
          <a:spcPct val="0"/>
        </a:spcBef>
        <a:buNone/>
        <a:defRPr sz="3800" kern="1200">
          <a:solidFill>
            <a:schemeClr val="bg1"/>
          </a:solidFill>
          <a:latin typeface="+mj-lt"/>
          <a:ea typeface="+mj-ea"/>
          <a:cs typeface="+mj-cs"/>
        </a:defRPr>
      </a:lvl1pPr>
    </p:titleStyle>
    <p:bodyStyle>
      <a:lvl1pPr marL="282575" indent="-282575" algn="l" defTabSz="914400" rtl="0" eaLnBrk="1" latinLnBrk="0" hangingPunct="1">
        <a:spcBef>
          <a:spcPts val="2000"/>
        </a:spcBef>
        <a:buFont typeface="Wingdings 2" pitchFamily="18" charset="2"/>
        <a:buChar char=""/>
        <a:defRPr sz="2200" kern="1200">
          <a:solidFill>
            <a:schemeClr val="bg1"/>
          </a:solidFill>
          <a:latin typeface="+mn-lt"/>
          <a:ea typeface="+mn-ea"/>
          <a:cs typeface="+mn-cs"/>
        </a:defRPr>
      </a:lvl1pPr>
      <a:lvl2pPr marL="577850" indent="-295275" algn="l" defTabSz="914400" rtl="0" eaLnBrk="1" latinLnBrk="0" hangingPunct="1">
        <a:spcBef>
          <a:spcPts val="600"/>
        </a:spcBef>
        <a:buFont typeface="Wingdings 2" pitchFamily="18" charset="2"/>
        <a:buChar char=""/>
        <a:defRPr sz="2000" kern="1200">
          <a:solidFill>
            <a:schemeClr val="bg1"/>
          </a:solidFill>
          <a:latin typeface="+mn-lt"/>
          <a:ea typeface="+mn-ea"/>
          <a:cs typeface="+mn-cs"/>
        </a:defRPr>
      </a:lvl2pPr>
      <a:lvl3pPr marL="86042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3pPr>
      <a:lvl4pPr marL="1143000"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4pPr>
      <a:lvl5pPr marL="142557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5pPr>
      <a:lvl6pPr marL="1711325"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6pPr>
      <a:lvl7pPr marL="2000250"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7pPr>
      <a:lvl8pPr marL="2290763"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8pPr>
      <a:lvl9pPr marL="2571750" indent="-288925" algn="l" defTabSz="914400" rtl="0" eaLnBrk="1" latinLnBrk="0" hangingPunct="1">
        <a:spcBef>
          <a:spcPct val="20000"/>
        </a:spcBef>
        <a:buFont typeface="Wingdings 2" pitchFamily="18" charset="2"/>
        <a:buChar char=""/>
        <a:defRPr lang="en-US" sz="1800" kern="1200" dirty="0">
          <a:solidFill>
            <a:schemeClr val="bg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openwriting.org/" TargetMode="External"/><Relationship Id="rId2" Type="http://schemas.openxmlformats.org/officeDocument/2006/relationships/hyperlink" Target="mailto:https://owl.english.purdue.edu/owl/resource/545/1/"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362823"/>
            <a:ext cx="6762749" cy="3599577"/>
          </a:xfrm>
        </p:spPr>
        <p:txBody>
          <a:bodyPr/>
          <a:lstStyle/>
          <a:p>
            <a:endParaRPr lang="en-US" dirty="0"/>
          </a:p>
        </p:txBody>
      </p:sp>
      <p:sp>
        <p:nvSpPr>
          <p:cNvPr id="3" name="Subtitle 2"/>
          <p:cNvSpPr>
            <a:spLocks noGrp="1"/>
          </p:cNvSpPr>
          <p:nvPr>
            <p:ph type="subTitle" idx="1"/>
          </p:nvPr>
        </p:nvSpPr>
        <p:spPr>
          <a:xfrm>
            <a:off x="1600201" y="4611757"/>
            <a:ext cx="6762749" cy="2038915"/>
          </a:xfrm>
        </p:spPr>
        <p:txBody>
          <a:bodyPr>
            <a:normAutofit/>
          </a:bodyPr>
          <a:lstStyle/>
          <a:p>
            <a:pPr algn="ctr"/>
            <a:r>
              <a:rPr lang="en-US" sz="4800" b="1" smtClean="0">
                <a:solidFill>
                  <a:schemeClr val="tx1"/>
                </a:solidFill>
                <a:latin typeface="Times New Roman"/>
                <a:cs typeface="Times New Roman"/>
              </a:rPr>
              <a:t>Paper </a:t>
            </a:r>
            <a:r>
              <a:rPr lang="en-US" sz="4800" b="1" dirty="0" smtClean="0">
                <a:solidFill>
                  <a:schemeClr val="tx1"/>
                </a:solidFill>
                <a:latin typeface="Times New Roman"/>
                <a:cs typeface="Times New Roman"/>
              </a:rPr>
              <a:t>Outline </a:t>
            </a:r>
          </a:p>
          <a:p>
            <a:pPr algn="ctr"/>
            <a:r>
              <a:rPr lang="en-US" sz="4800" b="1" dirty="0" smtClean="0">
                <a:solidFill>
                  <a:schemeClr val="tx1"/>
                </a:solidFill>
                <a:latin typeface="Times New Roman"/>
                <a:cs typeface="Times New Roman"/>
              </a:rPr>
              <a:t>Writing </a:t>
            </a:r>
            <a:r>
              <a:rPr lang="en-US" sz="4800" b="1" dirty="0">
                <a:solidFill>
                  <a:schemeClr val="tx1"/>
                </a:solidFill>
                <a:latin typeface="Times New Roman"/>
                <a:cs typeface="Times New Roman"/>
              </a:rPr>
              <a:t>Techniques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0230" y="347004"/>
            <a:ext cx="3200400" cy="4217962"/>
          </a:xfrm>
          <a:prstGeom prst="rect">
            <a:avLst/>
          </a:prstGeom>
          <a:ln w="76200">
            <a:solidFill>
              <a:srgbClr val="FFFF00"/>
            </a:solidFill>
          </a:ln>
        </p:spPr>
      </p:pic>
    </p:spTree>
    <p:extLst>
      <p:ext uri="{BB962C8B-B14F-4D97-AF65-F5344CB8AC3E}">
        <p14:creationId xmlns:p14="http://schemas.microsoft.com/office/powerpoint/2010/main" val="12036527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381000"/>
            <a:ext cx="7583487" cy="577889"/>
          </a:xfrm>
        </p:spPr>
        <p:txBody>
          <a:bodyPr/>
          <a:lstStyle/>
          <a:p>
            <a:pPr algn="ctr"/>
            <a:r>
              <a:rPr lang="en-US" b="1" dirty="0" smtClean="0">
                <a:solidFill>
                  <a:schemeClr val="tx1"/>
                </a:solidFill>
                <a:latin typeface="Times New Roman"/>
                <a:cs typeface="Times New Roman"/>
              </a:rPr>
              <a:t>Outlining a Research Paper</a:t>
            </a:r>
            <a:endParaRPr lang="en-US" b="1" dirty="0">
              <a:solidFill>
                <a:schemeClr val="tx1"/>
              </a:solidFill>
              <a:latin typeface="Times New Roman"/>
              <a:cs typeface="Times New Roman"/>
            </a:endParaRPr>
          </a:p>
        </p:txBody>
      </p:sp>
      <p:sp>
        <p:nvSpPr>
          <p:cNvPr id="3" name="Content Placeholder 2"/>
          <p:cNvSpPr>
            <a:spLocks noGrp="1"/>
          </p:cNvSpPr>
          <p:nvPr>
            <p:ph idx="1"/>
          </p:nvPr>
        </p:nvSpPr>
        <p:spPr>
          <a:xfrm>
            <a:off x="779463" y="1154986"/>
            <a:ext cx="7583487" cy="5090750"/>
          </a:xfrm>
        </p:spPr>
        <p:txBody>
          <a:bodyPr>
            <a:normAutofit/>
          </a:bodyPr>
          <a:lstStyle/>
          <a:p>
            <a:r>
              <a:rPr lang="en-US" sz="3200" dirty="0" smtClean="0">
                <a:solidFill>
                  <a:schemeClr val="tx1"/>
                </a:solidFill>
                <a:latin typeface="Times New Roman"/>
                <a:cs typeface="Times New Roman"/>
              </a:rPr>
              <a:t>With the extended length of a research paper and the use of numerous sources, you must construct an outline in advance. An outline is like a road map or GPS directions for your writing. It leads you step-by-step through your evidence to prove your thesis. </a:t>
            </a:r>
          </a:p>
          <a:p>
            <a:r>
              <a:rPr lang="en-US" sz="3200" dirty="0">
                <a:solidFill>
                  <a:schemeClr val="tx1"/>
                </a:solidFill>
                <a:latin typeface="Times New Roman"/>
                <a:cs typeface="Times New Roman"/>
              </a:rPr>
              <a:t>Your thesis statement should give direction &amp; focus to your </a:t>
            </a:r>
            <a:r>
              <a:rPr lang="en-US" sz="3200" dirty="0" smtClean="0">
                <a:solidFill>
                  <a:schemeClr val="tx1"/>
                </a:solidFill>
                <a:latin typeface="Times New Roman"/>
                <a:cs typeface="Times New Roman"/>
              </a:rPr>
              <a:t>outline.</a:t>
            </a:r>
            <a:endParaRPr lang="en-US" sz="3200" dirty="0">
              <a:solidFill>
                <a:schemeClr val="tx1"/>
              </a:solidFill>
              <a:latin typeface="Times New Roman"/>
              <a:cs typeface="Times New Roman"/>
            </a:endParaRPr>
          </a:p>
          <a:p>
            <a:pPr marL="0" indent="0">
              <a:buNone/>
            </a:pPr>
            <a:endParaRPr lang="en-US" sz="3200" dirty="0">
              <a:solidFill>
                <a:schemeClr val="tx1"/>
              </a:solidFill>
              <a:latin typeface="Times New Roman"/>
              <a:cs typeface="Times New Roman"/>
            </a:endParaRPr>
          </a:p>
        </p:txBody>
      </p:sp>
    </p:spTree>
    <p:extLst>
      <p:ext uri="{BB962C8B-B14F-4D97-AF65-F5344CB8AC3E}">
        <p14:creationId xmlns:p14="http://schemas.microsoft.com/office/powerpoint/2010/main" val="17805179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1" dirty="0" smtClean="0">
                <a:solidFill>
                  <a:schemeClr val="tx1"/>
                </a:solidFill>
                <a:latin typeface="Times New Roman"/>
                <a:cs typeface="Times New Roman"/>
              </a:rPr>
              <a:t>“Key Terms” Or “Code Words” </a:t>
            </a:r>
            <a:endParaRPr lang="en-US" dirty="0">
              <a:solidFill>
                <a:schemeClr val="tx1"/>
              </a:solidFill>
            </a:endParaRPr>
          </a:p>
        </p:txBody>
      </p:sp>
      <p:sp>
        <p:nvSpPr>
          <p:cNvPr id="3" name="Content Placeholder 2"/>
          <p:cNvSpPr>
            <a:spLocks noGrp="1"/>
          </p:cNvSpPr>
          <p:nvPr>
            <p:ph idx="1"/>
          </p:nvPr>
        </p:nvSpPr>
        <p:spPr>
          <a:xfrm>
            <a:off x="388831" y="1632703"/>
            <a:ext cx="8191365" cy="4405027"/>
          </a:xfrm>
        </p:spPr>
        <p:txBody>
          <a:bodyPr>
            <a:normAutofit/>
          </a:bodyPr>
          <a:lstStyle/>
          <a:p>
            <a:pPr lvl="0"/>
            <a:r>
              <a:rPr lang="en-US" sz="3200" dirty="0">
                <a:solidFill>
                  <a:schemeClr val="tx1"/>
                </a:solidFill>
                <a:latin typeface="Times New Roman"/>
                <a:cs typeface="Times New Roman"/>
              </a:rPr>
              <a:t>Identify </a:t>
            </a:r>
            <a:r>
              <a:rPr lang="en-US" sz="3200" dirty="0" smtClean="0">
                <a:solidFill>
                  <a:schemeClr val="tx1"/>
                </a:solidFill>
                <a:latin typeface="Times New Roman"/>
                <a:cs typeface="Times New Roman"/>
              </a:rPr>
              <a:t>“key terms” or “</a:t>
            </a:r>
            <a:r>
              <a:rPr lang="en-US" sz="3200" dirty="0">
                <a:solidFill>
                  <a:schemeClr val="tx1"/>
                </a:solidFill>
                <a:latin typeface="Times New Roman"/>
                <a:cs typeface="Times New Roman"/>
              </a:rPr>
              <a:t>code words” as </a:t>
            </a:r>
            <a:r>
              <a:rPr lang="en-US" sz="3200" dirty="0" smtClean="0">
                <a:solidFill>
                  <a:schemeClr val="tx1"/>
                </a:solidFill>
                <a:latin typeface="Times New Roman"/>
                <a:cs typeface="Times New Roman"/>
              </a:rPr>
              <a:t>you are </a:t>
            </a:r>
            <a:r>
              <a:rPr lang="en-US" sz="3200" dirty="0">
                <a:solidFill>
                  <a:schemeClr val="tx1"/>
                </a:solidFill>
                <a:latin typeface="Times New Roman"/>
                <a:cs typeface="Times New Roman"/>
              </a:rPr>
              <a:t>researching – ideas, words, events – that are common in the vocabulary of the sources that you are using; </a:t>
            </a:r>
            <a:r>
              <a:rPr lang="en-US" sz="3200" dirty="0" smtClean="0">
                <a:solidFill>
                  <a:schemeClr val="tx1"/>
                </a:solidFill>
                <a:latin typeface="Times New Roman"/>
                <a:cs typeface="Times New Roman"/>
              </a:rPr>
              <a:t>these “</a:t>
            </a:r>
            <a:r>
              <a:rPr lang="en-US" sz="3200" dirty="0">
                <a:solidFill>
                  <a:schemeClr val="tx1"/>
                </a:solidFill>
                <a:latin typeface="Times New Roman"/>
                <a:cs typeface="Times New Roman"/>
              </a:rPr>
              <a:t>key terms” or </a:t>
            </a:r>
            <a:r>
              <a:rPr lang="en-US" sz="3200" dirty="0" smtClean="0">
                <a:solidFill>
                  <a:schemeClr val="tx1"/>
                </a:solidFill>
                <a:latin typeface="Times New Roman"/>
                <a:cs typeface="Times New Roman"/>
              </a:rPr>
              <a:t> </a:t>
            </a:r>
            <a:r>
              <a:rPr lang="en-US" sz="3200" dirty="0">
                <a:solidFill>
                  <a:schemeClr val="tx1"/>
                </a:solidFill>
                <a:latin typeface="Times New Roman"/>
                <a:cs typeface="Times New Roman"/>
              </a:rPr>
              <a:t>“code words” can suggest major areas of information that are needed to support your thesis and will be major sections of your </a:t>
            </a:r>
            <a:r>
              <a:rPr lang="en-US" sz="3200" dirty="0" smtClean="0">
                <a:solidFill>
                  <a:schemeClr val="tx1"/>
                </a:solidFill>
                <a:latin typeface="Times New Roman"/>
                <a:cs typeface="Times New Roman"/>
              </a:rPr>
              <a:t>outline.</a:t>
            </a:r>
            <a:endParaRPr lang="en-US" sz="3200" dirty="0">
              <a:solidFill>
                <a:schemeClr val="tx1"/>
              </a:solidFill>
              <a:latin typeface="Times New Roman"/>
              <a:cs typeface="Times New Roman"/>
            </a:endParaRPr>
          </a:p>
          <a:p>
            <a:pPr marL="0" indent="0">
              <a:buNone/>
            </a:pPr>
            <a:endParaRPr lang="en-US" sz="2800" dirty="0">
              <a:solidFill>
                <a:schemeClr val="tx1"/>
              </a:solidFill>
              <a:latin typeface="Times New Roman"/>
              <a:cs typeface="Times New Roman"/>
            </a:endParaRPr>
          </a:p>
        </p:txBody>
      </p:sp>
    </p:spTree>
    <p:extLst>
      <p:ext uri="{BB962C8B-B14F-4D97-AF65-F5344CB8AC3E}">
        <p14:creationId xmlns:p14="http://schemas.microsoft.com/office/powerpoint/2010/main" val="11888011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smtClean="0">
                <a:solidFill>
                  <a:schemeClr val="tx1"/>
                </a:solidFill>
                <a:latin typeface="Times New Roman"/>
                <a:cs typeface="Times New Roman"/>
              </a:rPr>
              <a:t>Organizing By </a:t>
            </a:r>
            <a:br>
              <a:rPr lang="en-US" sz="3600" b="1" dirty="0" smtClean="0">
                <a:solidFill>
                  <a:schemeClr val="tx1"/>
                </a:solidFill>
                <a:latin typeface="Times New Roman"/>
                <a:cs typeface="Times New Roman"/>
              </a:rPr>
            </a:br>
            <a:r>
              <a:rPr lang="en-US" sz="3600" b="1" dirty="0" smtClean="0">
                <a:solidFill>
                  <a:schemeClr val="tx1"/>
                </a:solidFill>
                <a:latin typeface="Times New Roman"/>
                <a:cs typeface="Times New Roman"/>
              </a:rPr>
              <a:t>“Key Terms” Or “Code Words” </a:t>
            </a:r>
            <a:endParaRPr lang="en-US" sz="3600" b="1" dirty="0">
              <a:solidFill>
                <a:schemeClr val="tx1"/>
              </a:solidFill>
              <a:latin typeface="Times New Roman"/>
              <a:cs typeface="Times New Roman"/>
            </a:endParaRPr>
          </a:p>
        </p:txBody>
      </p:sp>
      <p:sp>
        <p:nvSpPr>
          <p:cNvPr id="3" name="Content Placeholder 2"/>
          <p:cNvSpPr>
            <a:spLocks noGrp="1"/>
          </p:cNvSpPr>
          <p:nvPr>
            <p:ph idx="1"/>
          </p:nvPr>
        </p:nvSpPr>
        <p:spPr>
          <a:xfrm>
            <a:off x="779463" y="1425388"/>
            <a:ext cx="7583487" cy="5053592"/>
          </a:xfrm>
        </p:spPr>
        <p:txBody>
          <a:bodyPr>
            <a:normAutofit/>
          </a:bodyPr>
          <a:lstStyle/>
          <a:p>
            <a:r>
              <a:rPr lang="en-US" sz="3200" dirty="0" smtClean="0">
                <a:solidFill>
                  <a:schemeClr val="tx1"/>
                </a:solidFill>
                <a:latin typeface="Times New Roman"/>
                <a:cs typeface="Times New Roman"/>
              </a:rPr>
              <a:t>The ideas, information, and quotes that you record when you take notes are indicative of what is interesting to you about the topic you are researching.</a:t>
            </a:r>
          </a:p>
          <a:p>
            <a:r>
              <a:rPr lang="en-US" sz="3200" dirty="0" smtClean="0">
                <a:solidFill>
                  <a:schemeClr val="tx1"/>
                </a:solidFill>
                <a:latin typeface="Times New Roman"/>
                <a:cs typeface="Times New Roman"/>
              </a:rPr>
              <a:t>Once you are done with the note-taking, you can review each set of notes to see what categories of information you took down.</a:t>
            </a:r>
            <a:endParaRPr lang="en-US" sz="3200" dirty="0">
              <a:solidFill>
                <a:schemeClr val="tx1"/>
              </a:solidFill>
              <a:latin typeface="Times New Roman"/>
              <a:cs typeface="Times New Roman"/>
            </a:endParaRPr>
          </a:p>
        </p:txBody>
      </p:sp>
    </p:spTree>
    <p:extLst>
      <p:ext uri="{BB962C8B-B14F-4D97-AF65-F5344CB8AC3E}">
        <p14:creationId xmlns:p14="http://schemas.microsoft.com/office/powerpoint/2010/main" val="31180337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1" dirty="0">
                <a:solidFill>
                  <a:schemeClr val="tx1"/>
                </a:solidFill>
                <a:latin typeface="Times New Roman"/>
                <a:cs typeface="Times New Roman"/>
              </a:rPr>
              <a:t>Organizing By </a:t>
            </a:r>
            <a:br>
              <a:rPr lang="en-US" sz="4000" b="1" dirty="0">
                <a:solidFill>
                  <a:schemeClr val="tx1"/>
                </a:solidFill>
                <a:latin typeface="Times New Roman"/>
                <a:cs typeface="Times New Roman"/>
              </a:rPr>
            </a:br>
            <a:r>
              <a:rPr lang="en-US" sz="4000" b="1" dirty="0">
                <a:solidFill>
                  <a:schemeClr val="tx1"/>
                </a:solidFill>
                <a:latin typeface="Times New Roman"/>
                <a:cs typeface="Times New Roman"/>
              </a:rPr>
              <a:t>“Key Terms” Or “Code Words” </a:t>
            </a:r>
            <a:endParaRPr lang="en-US" dirty="0">
              <a:solidFill>
                <a:schemeClr val="tx1"/>
              </a:solidFill>
            </a:endParaRPr>
          </a:p>
        </p:txBody>
      </p:sp>
      <p:sp>
        <p:nvSpPr>
          <p:cNvPr id="3" name="Content Placeholder 2"/>
          <p:cNvSpPr>
            <a:spLocks noGrp="1"/>
          </p:cNvSpPr>
          <p:nvPr>
            <p:ph idx="1"/>
          </p:nvPr>
        </p:nvSpPr>
        <p:spPr>
          <a:xfrm>
            <a:off x="440675" y="1425388"/>
            <a:ext cx="8320975" cy="5001760"/>
          </a:xfrm>
        </p:spPr>
        <p:txBody>
          <a:bodyPr>
            <a:normAutofit/>
          </a:bodyPr>
          <a:lstStyle/>
          <a:p>
            <a:r>
              <a:rPr lang="en-US" sz="2800" dirty="0" smtClean="0">
                <a:solidFill>
                  <a:schemeClr val="tx1"/>
                </a:solidFill>
                <a:latin typeface="Times New Roman"/>
                <a:cs typeface="Times New Roman"/>
              </a:rPr>
              <a:t>Say, for example, that you took notes from sources by five different writers —A. Baraka, M. Twain, A. Walker, J. Baldwin, and T. Morrison. You should have a set of notes from each one of those authors (using the techniques in the </a:t>
            </a:r>
            <a:r>
              <a:rPr lang="en-US" sz="2800" dirty="0">
                <a:solidFill>
                  <a:schemeClr val="tx1"/>
                </a:solidFill>
                <a:latin typeface="Times New Roman"/>
                <a:cs typeface="Times New Roman"/>
              </a:rPr>
              <a:t>“Research Writing Note-taking Process” </a:t>
            </a:r>
            <a:r>
              <a:rPr lang="en-US" sz="2800" dirty="0" smtClean="0">
                <a:solidFill>
                  <a:schemeClr val="tx1"/>
                </a:solidFill>
                <a:latin typeface="Times New Roman"/>
                <a:cs typeface="Times New Roman"/>
              </a:rPr>
              <a:t>PowerPoint. </a:t>
            </a:r>
          </a:p>
          <a:p>
            <a:r>
              <a:rPr lang="en-US" sz="2800" dirty="0" smtClean="0">
                <a:solidFill>
                  <a:schemeClr val="tx1"/>
                </a:solidFill>
                <a:latin typeface="Times New Roman"/>
                <a:cs typeface="Times New Roman"/>
              </a:rPr>
              <a:t>Look through each set of notes and try to identify the major areas of information that you wrote down that are common in each set of notes. Identify those areas by using  </a:t>
            </a:r>
            <a:r>
              <a:rPr lang="en-US" sz="2800" dirty="0">
                <a:solidFill>
                  <a:schemeClr val="tx1"/>
                </a:solidFill>
                <a:latin typeface="Times New Roman"/>
                <a:cs typeface="Times New Roman"/>
              </a:rPr>
              <a:t>“Key </a:t>
            </a:r>
            <a:r>
              <a:rPr lang="en-US" sz="2800" dirty="0" smtClean="0">
                <a:solidFill>
                  <a:schemeClr val="tx1"/>
                </a:solidFill>
                <a:latin typeface="Times New Roman"/>
                <a:cs typeface="Times New Roman"/>
              </a:rPr>
              <a:t>Terms” or </a:t>
            </a:r>
            <a:r>
              <a:rPr lang="en-US" sz="2800" dirty="0">
                <a:solidFill>
                  <a:schemeClr val="tx1"/>
                </a:solidFill>
                <a:latin typeface="Times New Roman"/>
                <a:cs typeface="Times New Roman"/>
              </a:rPr>
              <a:t>“Code </a:t>
            </a:r>
            <a:r>
              <a:rPr lang="en-US" sz="2800" dirty="0" smtClean="0">
                <a:solidFill>
                  <a:schemeClr val="tx1"/>
                </a:solidFill>
                <a:latin typeface="Times New Roman"/>
                <a:cs typeface="Times New Roman"/>
              </a:rPr>
              <a:t>Words.”</a:t>
            </a:r>
            <a:endParaRPr lang="en-US" sz="2800" dirty="0">
              <a:solidFill>
                <a:schemeClr val="tx1"/>
              </a:solidFill>
              <a:latin typeface="Times New Roman"/>
              <a:cs typeface="Times New Roman"/>
            </a:endParaRPr>
          </a:p>
        </p:txBody>
      </p:sp>
    </p:spTree>
    <p:extLst>
      <p:ext uri="{BB962C8B-B14F-4D97-AF65-F5344CB8AC3E}">
        <p14:creationId xmlns:p14="http://schemas.microsoft.com/office/powerpoint/2010/main" val="40037095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a:solidFill>
                  <a:schemeClr val="tx1"/>
                </a:solidFill>
                <a:latin typeface="Times New Roman"/>
                <a:cs typeface="Times New Roman"/>
              </a:rPr>
              <a:t>Organizing By </a:t>
            </a:r>
            <a:br>
              <a:rPr lang="en-US" sz="3600" b="1" dirty="0">
                <a:solidFill>
                  <a:schemeClr val="tx1"/>
                </a:solidFill>
                <a:latin typeface="Times New Roman"/>
                <a:cs typeface="Times New Roman"/>
              </a:rPr>
            </a:br>
            <a:r>
              <a:rPr lang="en-US" sz="3600" b="1" dirty="0">
                <a:solidFill>
                  <a:schemeClr val="tx1"/>
                </a:solidFill>
                <a:latin typeface="Times New Roman"/>
                <a:cs typeface="Times New Roman"/>
              </a:rPr>
              <a:t>“Key Terms” Or “Code Words” </a:t>
            </a:r>
            <a:endParaRPr lang="en-US" b="1" dirty="0">
              <a:solidFill>
                <a:schemeClr val="tx1"/>
              </a:solidFill>
            </a:endParaRPr>
          </a:p>
        </p:txBody>
      </p:sp>
      <p:sp>
        <p:nvSpPr>
          <p:cNvPr id="3" name="Content Placeholder 2"/>
          <p:cNvSpPr>
            <a:spLocks noGrp="1"/>
          </p:cNvSpPr>
          <p:nvPr>
            <p:ph idx="1"/>
          </p:nvPr>
        </p:nvSpPr>
        <p:spPr>
          <a:xfrm>
            <a:off x="362909" y="1425387"/>
            <a:ext cx="8398741" cy="5131339"/>
          </a:xfrm>
        </p:spPr>
        <p:txBody>
          <a:bodyPr>
            <a:normAutofit/>
          </a:bodyPr>
          <a:lstStyle/>
          <a:p>
            <a:pPr algn="just"/>
            <a:r>
              <a:rPr lang="en-US" sz="3200" dirty="0" smtClean="0">
                <a:solidFill>
                  <a:schemeClr val="tx1"/>
                </a:solidFill>
                <a:latin typeface="Times New Roman"/>
                <a:cs typeface="Times New Roman"/>
              </a:rPr>
              <a:t>Say that in each of your five sources—using my sample thesis topic of the blues in the 1960s— that each the five writers discusses the connections between African American blues musicians and white audiences and musicians.</a:t>
            </a:r>
          </a:p>
          <a:p>
            <a:pPr algn="just"/>
            <a:r>
              <a:rPr lang="en-US" sz="3200" dirty="0" smtClean="0">
                <a:solidFill>
                  <a:schemeClr val="tx1"/>
                </a:solidFill>
                <a:latin typeface="Times New Roman"/>
                <a:cs typeface="Times New Roman"/>
              </a:rPr>
              <a:t>The “key term” or “code words” I could use to identify that area of information could be: </a:t>
            </a:r>
            <a:r>
              <a:rPr lang="en-US" sz="3200" b="1" dirty="0" smtClean="0">
                <a:solidFill>
                  <a:schemeClr val="tx1"/>
                </a:solidFill>
                <a:latin typeface="Times New Roman"/>
                <a:cs typeface="Times New Roman"/>
              </a:rPr>
              <a:t>“building </a:t>
            </a:r>
            <a:r>
              <a:rPr lang="en-US" sz="3200" b="1" dirty="0">
                <a:solidFill>
                  <a:schemeClr val="tx1"/>
                </a:solidFill>
                <a:latin typeface="Times New Roman"/>
                <a:cs typeface="Times New Roman"/>
              </a:rPr>
              <a:t>of bridges between black and white </a:t>
            </a:r>
            <a:r>
              <a:rPr lang="en-US" sz="3200" b="1" dirty="0" smtClean="0">
                <a:solidFill>
                  <a:schemeClr val="tx1"/>
                </a:solidFill>
                <a:latin typeface="Times New Roman"/>
                <a:cs typeface="Times New Roman"/>
              </a:rPr>
              <a:t>Americans</a:t>
            </a:r>
            <a:r>
              <a:rPr lang="en-US" sz="3200" dirty="0" smtClean="0">
                <a:solidFill>
                  <a:schemeClr val="tx1"/>
                </a:solidFill>
                <a:latin typeface="Times New Roman"/>
                <a:cs typeface="Times New Roman"/>
              </a:rPr>
              <a:t>”</a:t>
            </a:r>
            <a:endParaRPr lang="en-US" sz="3200" dirty="0">
              <a:solidFill>
                <a:schemeClr val="tx1"/>
              </a:solidFill>
              <a:latin typeface="Times New Roman"/>
              <a:cs typeface="Times New Roman"/>
            </a:endParaRPr>
          </a:p>
        </p:txBody>
      </p:sp>
    </p:spTree>
    <p:extLst>
      <p:ext uri="{BB962C8B-B14F-4D97-AF65-F5344CB8AC3E}">
        <p14:creationId xmlns:p14="http://schemas.microsoft.com/office/powerpoint/2010/main" val="5312544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1" dirty="0">
                <a:solidFill>
                  <a:schemeClr val="tx1"/>
                </a:solidFill>
                <a:latin typeface="Times New Roman"/>
                <a:cs typeface="Times New Roman"/>
              </a:rPr>
              <a:t>Organizing By </a:t>
            </a:r>
            <a:br>
              <a:rPr lang="en-US" sz="4000" b="1" dirty="0">
                <a:solidFill>
                  <a:schemeClr val="tx1"/>
                </a:solidFill>
                <a:latin typeface="Times New Roman"/>
                <a:cs typeface="Times New Roman"/>
              </a:rPr>
            </a:br>
            <a:r>
              <a:rPr lang="en-US" sz="4000" b="1" dirty="0">
                <a:solidFill>
                  <a:schemeClr val="tx1"/>
                </a:solidFill>
                <a:latin typeface="Times New Roman"/>
                <a:cs typeface="Times New Roman"/>
              </a:rPr>
              <a:t>“Key Terms” Or “Code Words” </a:t>
            </a:r>
            <a:endParaRPr lang="en-US" dirty="0">
              <a:solidFill>
                <a:schemeClr val="tx1"/>
              </a:solidFill>
            </a:endParaRPr>
          </a:p>
        </p:txBody>
      </p:sp>
      <p:sp>
        <p:nvSpPr>
          <p:cNvPr id="3" name="Content Placeholder 2"/>
          <p:cNvSpPr>
            <a:spLocks noGrp="1"/>
          </p:cNvSpPr>
          <p:nvPr>
            <p:ph idx="1"/>
          </p:nvPr>
        </p:nvSpPr>
        <p:spPr>
          <a:xfrm>
            <a:off x="518441" y="1425388"/>
            <a:ext cx="8113599" cy="4924012"/>
          </a:xfrm>
        </p:spPr>
        <p:txBody>
          <a:bodyPr>
            <a:normAutofit/>
          </a:bodyPr>
          <a:lstStyle/>
          <a:p>
            <a:r>
              <a:rPr lang="en-US" sz="3200" dirty="0" smtClean="0">
                <a:solidFill>
                  <a:schemeClr val="tx1"/>
                </a:solidFill>
                <a:latin typeface="Times New Roman"/>
                <a:cs typeface="Times New Roman"/>
              </a:rPr>
              <a:t>Now I can create a new set of notes focused on the key terms or code words that I identified as:  </a:t>
            </a:r>
            <a:r>
              <a:rPr lang="en-US" sz="3200" b="1" dirty="0">
                <a:solidFill>
                  <a:schemeClr val="tx1"/>
                </a:solidFill>
                <a:latin typeface="Times New Roman"/>
                <a:cs typeface="Times New Roman"/>
              </a:rPr>
              <a:t>“building of bridges between black and white Americans</a:t>
            </a:r>
            <a:r>
              <a:rPr lang="en-US" sz="3200" dirty="0">
                <a:solidFill>
                  <a:schemeClr val="tx1"/>
                </a:solidFill>
                <a:latin typeface="Times New Roman"/>
                <a:cs typeface="Times New Roman"/>
              </a:rPr>
              <a:t>”</a:t>
            </a:r>
          </a:p>
          <a:p>
            <a:r>
              <a:rPr lang="en-US" sz="3200" dirty="0" smtClean="0">
                <a:solidFill>
                  <a:schemeClr val="tx1"/>
                </a:solidFill>
                <a:latin typeface="Times New Roman"/>
                <a:cs typeface="Times New Roman"/>
              </a:rPr>
              <a:t>Then, I can go back through my notes from the five writers and create a new set of notes that lists all the page numbers where each source addressed that particular area of information.</a:t>
            </a:r>
            <a:endParaRPr lang="en-US" sz="3200" dirty="0">
              <a:solidFill>
                <a:schemeClr val="tx1"/>
              </a:solidFill>
              <a:latin typeface="Times New Roman"/>
              <a:cs typeface="Times New Roman"/>
            </a:endParaRPr>
          </a:p>
        </p:txBody>
      </p:sp>
    </p:spTree>
    <p:extLst>
      <p:ext uri="{BB962C8B-B14F-4D97-AF65-F5344CB8AC3E}">
        <p14:creationId xmlns:p14="http://schemas.microsoft.com/office/powerpoint/2010/main" val="26383049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381000"/>
            <a:ext cx="7583487" cy="811132"/>
          </a:xfrm>
        </p:spPr>
        <p:txBody>
          <a:bodyPr/>
          <a:lstStyle/>
          <a:p>
            <a:pPr algn="ctr"/>
            <a:r>
              <a:rPr lang="en-US" sz="3200" b="1" dirty="0">
                <a:solidFill>
                  <a:schemeClr val="tx1"/>
                </a:solidFill>
                <a:latin typeface="Times New Roman"/>
                <a:cs typeface="Times New Roman"/>
              </a:rPr>
              <a:t>Organizing By </a:t>
            </a:r>
            <a:br>
              <a:rPr lang="en-US" sz="3200" b="1" dirty="0">
                <a:solidFill>
                  <a:schemeClr val="tx1"/>
                </a:solidFill>
                <a:latin typeface="Times New Roman"/>
                <a:cs typeface="Times New Roman"/>
              </a:rPr>
            </a:br>
            <a:r>
              <a:rPr lang="en-US" sz="3200" b="1" dirty="0">
                <a:solidFill>
                  <a:schemeClr val="tx1"/>
                </a:solidFill>
                <a:latin typeface="Times New Roman"/>
                <a:cs typeface="Times New Roman"/>
              </a:rPr>
              <a:t>“Key Terms” Or “Code Words” </a:t>
            </a:r>
            <a:endParaRPr lang="en-US" sz="3200" dirty="0">
              <a:solidFill>
                <a:schemeClr val="tx1"/>
              </a:solidFill>
            </a:endParaRPr>
          </a:p>
        </p:txBody>
      </p:sp>
      <p:sp>
        <p:nvSpPr>
          <p:cNvPr id="3" name="Content Placeholder 2"/>
          <p:cNvSpPr>
            <a:spLocks noGrp="1"/>
          </p:cNvSpPr>
          <p:nvPr>
            <p:ph idx="1"/>
          </p:nvPr>
        </p:nvSpPr>
        <p:spPr>
          <a:xfrm>
            <a:off x="259221" y="1192132"/>
            <a:ext cx="8580196" cy="5235016"/>
          </a:xfrm>
        </p:spPr>
        <p:txBody>
          <a:bodyPr>
            <a:normAutofit lnSpcReduction="10000"/>
          </a:bodyPr>
          <a:lstStyle/>
          <a:p>
            <a:r>
              <a:rPr lang="en-US" sz="2800" dirty="0" smtClean="0">
                <a:solidFill>
                  <a:schemeClr val="tx1"/>
                </a:solidFill>
                <a:latin typeface="Times New Roman"/>
                <a:cs typeface="Times New Roman"/>
              </a:rPr>
              <a:t>So, my new set of notes organized around an area of information might look like:</a:t>
            </a:r>
          </a:p>
          <a:p>
            <a:pPr marL="0" indent="0">
              <a:buNone/>
            </a:pPr>
            <a:r>
              <a:rPr lang="en-US" sz="3200" dirty="0" smtClean="0">
                <a:solidFill>
                  <a:schemeClr val="tx1"/>
                </a:solidFill>
                <a:latin typeface="Times New Roman"/>
                <a:cs typeface="Times New Roman"/>
              </a:rPr>
              <a:t> </a:t>
            </a:r>
            <a:r>
              <a:rPr lang="en-US" sz="2800" dirty="0" smtClean="0">
                <a:solidFill>
                  <a:schemeClr val="tx1"/>
                </a:solidFill>
                <a:latin typeface="Times New Roman"/>
                <a:cs typeface="Times New Roman"/>
              </a:rPr>
              <a:t>“Building Bridges Between Black And White Americans”</a:t>
            </a:r>
          </a:p>
          <a:p>
            <a:pPr marL="0" indent="0" algn="just">
              <a:buNone/>
            </a:pPr>
            <a:r>
              <a:rPr lang="en-US" sz="3200" dirty="0" smtClean="0">
                <a:solidFill>
                  <a:schemeClr val="tx1"/>
                </a:solidFill>
                <a:latin typeface="Times New Roman"/>
                <a:cs typeface="Times New Roman"/>
              </a:rPr>
              <a:t>Source #1: A</a:t>
            </a:r>
            <a:r>
              <a:rPr lang="en-US" sz="3200" dirty="0">
                <a:solidFill>
                  <a:schemeClr val="tx1"/>
                </a:solidFill>
                <a:latin typeface="Times New Roman"/>
                <a:cs typeface="Times New Roman"/>
              </a:rPr>
              <a:t>. </a:t>
            </a:r>
            <a:r>
              <a:rPr lang="en-US" sz="3200" dirty="0" smtClean="0">
                <a:solidFill>
                  <a:schemeClr val="tx1"/>
                </a:solidFill>
                <a:latin typeface="Times New Roman"/>
                <a:cs typeface="Times New Roman"/>
              </a:rPr>
              <a:t>Baraka— pgs. 12, 19-21, 56, 87-88</a:t>
            </a:r>
          </a:p>
          <a:p>
            <a:pPr marL="0" indent="0" algn="just">
              <a:buNone/>
            </a:pPr>
            <a:r>
              <a:rPr lang="en-US" sz="3200" dirty="0">
                <a:solidFill>
                  <a:schemeClr val="tx1"/>
                </a:solidFill>
                <a:latin typeface="Times New Roman"/>
                <a:cs typeface="Times New Roman"/>
              </a:rPr>
              <a:t>Source </a:t>
            </a:r>
            <a:r>
              <a:rPr lang="en-US" sz="3200" dirty="0" smtClean="0">
                <a:solidFill>
                  <a:schemeClr val="tx1"/>
                </a:solidFill>
                <a:latin typeface="Times New Roman"/>
                <a:cs typeface="Times New Roman"/>
              </a:rPr>
              <a:t>#</a:t>
            </a:r>
            <a:r>
              <a:rPr lang="en-US" sz="3200" dirty="0">
                <a:solidFill>
                  <a:schemeClr val="tx1"/>
                </a:solidFill>
                <a:latin typeface="Times New Roman"/>
                <a:cs typeface="Times New Roman"/>
              </a:rPr>
              <a:t>2</a:t>
            </a:r>
            <a:r>
              <a:rPr lang="en-US" sz="3200" dirty="0" smtClean="0">
                <a:solidFill>
                  <a:schemeClr val="tx1"/>
                </a:solidFill>
                <a:latin typeface="Times New Roman"/>
                <a:cs typeface="Times New Roman"/>
              </a:rPr>
              <a:t>: M</a:t>
            </a:r>
            <a:r>
              <a:rPr lang="en-US" sz="3200" dirty="0">
                <a:solidFill>
                  <a:schemeClr val="tx1"/>
                </a:solidFill>
                <a:latin typeface="Times New Roman"/>
                <a:cs typeface="Times New Roman"/>
              </a:rPr>
              <a:t>. </a:t>
            </a:r>
            <a:r>
              <a:rPr lang="en-US" sz="3200" dirty="0" smtClean="0">
                <a:solidFill>
                  <a:schemeClr val="tx1"/>
                </a:solidFill>
                <a:latin typeface="Times New Roman"/>
                <a:cs typeface="Times New Roman"/>
              </a:rPr>
              <a:t>Twain—pgs. 211-213, 300-304</a:t>
            </a:r>
          </a:p>
          <a:p>
            <a:pPr marL="0" indent="0" algn="just">
              <a:buNone/>
            </a:pPr>
            <a:r>
              <a:rPr lang="en-US" sz="3200" dirty="0">
                <a:solidFill>
                  <a:schemeClr val="tx1"/>
                </a:solidFill>
                <a:latin typeface="Times New Roman"/>
                <a:cs typeface="Times New Roman"/>
              </a:rPr>
              <a:t>Source </a:t>
            </a:r>
            <a:r>
              <a:rPr lang="en-US" sz="3200" dirty="0" smtClean="0">
                <a:solidFill>
                  <a:schemeClr val="tx1"/>
                </a:solidFill>
                <a:latin typeface="Times New Roman"/>
                <a:cs typeface="Times New Roman"/>
              </a:rPr>
              <a:t>#</a:t>
            </a:r>
            <a:r>
              <a:rPr lang="en-US" sz="3200" dirty="0">
                <a:solidFill>
                  <a:schemeClr val="tx1"/>
                </a:solidFill>
                <a:latin typeface="Times New Roman"/>
                <a:cs typeface="Times New Roman"/>
              </a:rPr>
              <a:t>3</a:t>
            </a:r>
            <a:r>
              <a:rPr lang="en-US" sz="3200" dirty="0" smtClean="0">
                <a:solidFill>
                  <a:schemeClr val="tx1"/>
                </a:solidFill>
                <a:latin typeface="Times New Roman"/>
                <a:cs typeface="Times New Roman"/>
              </a:rPr>
              <a:t>: A</a:t>
            </a:r>
            <a:r>
              <a:rPr lang="en-US" sz="3200" dirty="0">
                <a:solidFill>
                  <a:schemeClr val="tx1"/>
                </a:solidFill>
                <a:latin typeface="Times New Roman"/>
                <a:cs typeface="Times New Roman"/>
              </a:rPr>
              <a:t>. </a:t>
            </a:r>
            <a:r>
              <a:rPr lang="en-US" sz="3200" dirty="0" smtClean="0">
                <a:solidFill>
                  <a:schemeClr val="tx1"/>
                </a:solidFill>
                <a:latin typeface="Times New Roman"/>
                <a:cs typeface="Times New Roman"/>
              </a:rPr>
              <a:t>Walker— pgs. 12-13, 54, 67, 89-90</a:t>
            </a:r>
          </a:p>
          <a:p>
            <a:pPr marL="0" indent="0" algn="just">
              <a:buNone/>
            </a:pPr>
            <a:r>
              <a:rPr lang="en-US" sz="3200" dirty="0">
                <a:solidFill>
                  <a:schemeClr val="tx1"/>
                </a:solidFill>
                <a:latin typeface="Times New Roman"/>
                <a:cs typeface="Times New Roman"/>
              </a:rPr>
              <a:t>Source </a:t>
            </a:r>
            <a:r>
              <a:rPr lang="en-US" sz="3200" dirty="0" smtClean="0">
                <a:solidFill>
                  <a:schemeClr val="tx1"/>
                </a:solidFill>
                <a:latin typeface="Times New Roman"/>
                <a:cs typeface="Times New Roman"/>
              </a:rPr>
              <a:t>#</a:t>
            </a:r>
            <a:r>
              <a:rPr lang="en-US" sz="3200" dirty="0">
                <a:solidFill>
                  <a:schemeClr val="tx1"/>
                </a:solidFill>
                <a:latin typeface="Times New Roman"/>
                <a:cs typeface="Times New Roman"/>
              </a:rPr>
              <a:t>4</a:t>
            </a:r>
            <a:r>
              <a:rPr lang="en-US" sz="3200" dirty="0" smtClean="0">
                <a:solidFill>
                  <a:schemeClr val="tx1"/>
                </a:solidFill>
                <a:latin typeface="Times New Roman"/>
                <a:cs typeface="Times New Roman"/>
              </a:rPr>
              <a:t>: J</a:t>
            </a:r>
            <a:r>
              <a:rPr lang="en-US" sz="3200" dirty="0">
                <a:solidFill>
                  <a:schemeClr val="tx1"/>
                </a:solidFill>
                <a:latin typeface="Times New Roman"/>
                <a:cs typeface="Times New Roman"/>
              </a:rPr>
              <a:t>. </a:t>
            </a:r>
            <a:r>
              <a:rPr lang="en-US" sz="3200" dirty="0" smtClean="0">
                <a:solidFill>
                  <a:schemeClr val="tx1"/>
                </a:solidFill>
                <a:latin typeface="Times New Roman"/>
                <a:cs typeface="Times New Roman"/>
              </a:rPr>
              <a:t>Baldwin— 112, 148, 309-310, 388</a:t>
            </a:r>
          </a:p>
          <a:p>
            <a:pPr marL="0" indent="0" algn="just">
              <a:buNone/>
            </a:pPr>
            <a:r>
              <a:rPr lang="en-US" sz="3200" dirty="0">
                <a:solidFill>
                  <a:schemeClr val="tx1"/>
                </a:solidFill>
                <a:latin typeface="Times New Roman"/>
                <a:cs typeface="Times New Roman"/>
              </a:rPr>
              <a:t>Source </a:t>
            </a:r>
            <a:r>
              <a:rPr lang="en-US" sz="3200" dirty="0" smtClean="0">
                <a:solidFill>
                  <a:schemeClr val="tx1"/>
                </a:solidFill>
                <a:latin typeface="Times New Roman"/>
                <a:cs typeface="Times New Roman"/>
              </a:rPr>
              <a:t>#</a:t>
            </a:r>
            <a:r>
              <a:rPr lang="en-US" sz="3200" dirty="0">
                <a:solidFill>
                  <a:schemeClr val="tx1"/>
                </a:solidFill>
                <a:latin typeface="Times New Roman"/>
                <a:cs typeface="Times New Roman"/>
              </a:rPr>
              <a:t>5</a:t>
            </a:r>
            <a:r>
              <a:rPr lang="en-US" sz="3200" dirty="0" smtClean="0">
                <a:solidFill>
                  <a:schemeClr val="tx1"/>
                </a:solidFill>
                <a:latin typeface="Times New Roman"/>
                <a:cs typeface="Times New Roman"/>
              </a:rPr>
              <a:t>:  T</a:t>
            </a:r>
            <a:r>
              <a:rPr lang="en-US" sz="3200" dirty="0">
                <a:solidFill>
                  <a:schemeClr val="tx1"/>
                </a:solidFill>
                <a:latin typeface="Times New Roman"/>
                <a:cs typeface="Times New Roman"/>
              </a:rPr>
              <a:t>. </a:t>
            </a:r>
            <a:r>
              <a:rPr lang="en-US" sz="3200" dirty="0" smtClean="0">
                <a:solidFill>
                  <a:schemeClr val="tx1"/>
                </a:solidFill>
                <a:latin typeface="Times New Roman"/>
                <a:cs typeface="Times New Roman"/>
              </a:rPr>
              <a:t>Morrison— 17, 21, 76, 89, 99, 109</a:t>
            </a:r>
            <a:endParaRPr lang="en-US" sz="3200" dirty="0">
              <a:solidFill>
                <a:schemeClr val="tx1"/>
              </a:solidFill>
              <a:latin typeface="Times New Roman"/>
              <a:cs typeface="Times New Roman"/>
            </a:endParaRPr>
          </a:p>
          <a:p>
            <a:pPr marL="0" indent="0" algn="ctr">
              <a:buNone/>
            </a:pPr>
            <a:endParaRPr lang="en-US" sz="3200" dirty="0" smtClean="0">
              <a:solidFill>
                <a:schemeClr val="tx1"/>
              </a:solidFill>
              <a:latin typeface="Times New Roman"/>
              <a:cs typeface="Times New Roman"/>
            </a:endParaRPr>
          </a:p>
          <a:p>
            <a:pPr marL="0" indent="0">
              <a:buNone/>
            </a:pPr>
            <a:endParaRPr lang="en-US" sz="3200" dirty="0">
              <a:solidFill>
                <a:schemeClr val="tx1"/>
              </a:solidFill>
              <a:latin typeface="Times New Roman"/>
              <a:cs typeface="Times New Roman"/>
            </a:endParaRPr>
          </a:p>
        </p:txBody>
      </p:sp>
    </p:spTree>
    <p:extLst>
      <p:ext uri="{BB962C8B-B14F-4D97-AF65-F5344CB8AC3E}">
        <p14:creationId xmlns:p14="http://schemas.microsoft.com/office/powerpoint/2010/main" val="31014723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1" dirty="0">
                <a:solidFill>
                  <a:schemeClr val="tx1"/>
                </a:solidFill>
                <a:latin typeface="Times New Roman"/>
                <a:cs typeface="Times New Roman"/>
              </a:rPr>
              <a:t>Organizing By </a:t>
            </a:r>
            <a:br>
              <a:rPr lang="en-US" sz="4000" b="1" dirty="0">
                <a:solidFill>
                  <a:schemeClr val="tx1"/>
                </a:solidFill>
                <a:latin typeface="Times New Roman"/>
                <a:cs typeface="Times New Roman"/>
              </a:rPr>
            </a:br>
            <a:r>
              <a:rPr lang="en-US" sz="4000" b="1" dirty="0">
                <a:solidFill>
                  <a:schemeClr val="tx1"/>
                </a:solidFill>
                <a:latin typeface="Times New Roman"/>
                <a:cs typeface="Times New Roman"/>
              </a:rPr>
              <a:t>“Key Terms” Or “Code Words” </a:t>
            </a:r>
            <a:endParaRPr lang="en-US" dirty="0">
              <a:solidFill>
                <a:schemeClr val="tx1"/>
              </a:solidFill>
            </a:endParaRPr>
          </a:p>
        </p:txBody>
      </p:sp>
      <p:sp>
        <p:nvSpPr>
          <p:cNvPr id="3" name="Content Placeholder 2"/>
          <p:cNvSpPr>
            <a:spLocks noGrp="1"/>
          </p:cNvSpPr>
          <p:nvPr>
            <p:ph idx="1"/>
          </p:nvPr>
        </p:nvSpPr>
        <p:spPr>
          <a:xfrm>
            <a:off x="779463" y="1828800"/>
            <a:ext cx="7583487" cy="4494684"/>
          </a:xfrm>
        </p:spPr>
        <p:txBody>
          <a:bodyPr>
            <a:normAutofit lnSpcReduction="10000"/>
          </a:bodyPr>
          <a:lstStyle/>
          <a:p>
            <a:r>
              <a:rPr lang="en-US" sz="3200" dirty="0" smtClean="0">
                <a:solidFill>
                  <a:schemeClr val="tx1"/>
                </a:solidFill>
                <a:latin typeface="Times New Roman"/>
                <a:cs typeface="Times New Roman"/>
              </a:rPr>
              <a:t>Now I have all the references that I found to this area of information in one place.</a:t>
            </a:r>
          </a:p>
          <a:p>
            <a:r>
              <a:rPr lang="en-US" sz="3200" dirty="0" smtClean="0">
                <a:solidFill>
                  <a:schemeClr val="tx1"/>
                </a:solidFill>
                <a:latin typeface="Times New Roman"/>
                <a:cs typeface="Times New Roman"/>
              </a:rPr>
              <a:t>It shows that this is an area of  significance for  the topic of the blues in the 1960s — which means it may be useful in constructing a thesis statement, that I have the information to develop this area in my argument, and it is organized together to be inserted into my outline.  </a:t>
            </a:r>
            <a:endParaRPr lang="en-US" sz="3200" dirty="0">
              <a:solidFill>
                <a:schemeClr val="tx1"/>
              </a:solidFill>
              <a:latin typeface="Times New Roman"/>
              <a:cs typeface="Times New Roman"/>
            </a:endParaRPr>
          </a:p>
        </p:txBody>
      </p:sp>
    </p:spTree>
    <p:extLst>
      <p:ext uri="{BB962C8B-B14F-4D97-AF65-F5344CB8AC3E}">
        <p14:creationId xmlns:p14="http://schemas.microsoft.com/office/powerpoint/2010/main" val="19706088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381000"/>
            <a:ext cx="7583487" cy="655637"/>
          </a:xfrm>
        </p:spPr>
        <p:txBody>
          <a:bodyPr/>
          <a:lstStyle/>
          <a:p>
            <a:pPr algn="ctr"/>
            <a:r>
              <a:rPr lang="en-US" b="1" dirty="0" smtClean="0">
                <a:solidFill>
                  <a:schemeClr val="tx1"/>
                </a:solidFill>
                <a:latin typeface="Times New Roman"/>
                <a:cs typeface="Times New Roman"/>
              </a:rPr>
              <a:t>Constructing An Outline</a:t>
            </a:r>
            <a:endParaRPr lang="en-US" b="1" dirty="0">
              <a:solidFill>
                <a:schemeClr val="tx1"/>
              </a:solidFill>
              <a:latin typeface="Times New Roman"/>
              <a:cs typeface="Times New Roman"/>
            </a:endParaRPr>
          </a:p>
        </p:txBody>
      </p:sp>
      <p:sp>
        <p:nvSpPr>
          <p:cNvPr id="3" name="Content Placeholder 2"/>
          <p:cNvSpPr>
            <a:spLocks noGrp="1"/>
          </p:cNvSpPr>
          <p:nvPr>
            <p:ph idx="1"/>
          </p:nvPr>
        </p:nvSpPr>
        <p:spPr>
          <a:xfrm>
            <a:off x="779463" y="1269880"/>
            <a:ext cx="7583487" cy="4767850"/>
          </a:xfrm>
        </p:spPr>
        <p:txBody>
          <a:bodyPr>
            <a:noAutofit/>
          </a:bodyPr>
          <a:lstStyle/>
          <a:p>
            <a:r>
              <a:rPr lang="en-US" sz="3200" dirty="0">
                <a:solidFill>
                  <a:schemeClr val="tx1"/>
                </a:solidFill>
                <a:latin typeface="Times New Roman"/>
                <a:cs typeface="Times New Roman"/>
              </a:rPr>
              <a:t>Hierarchy – identify a hierarchy or ranking of major &amp; minor ideas – what order is most effective in presenting information &amp; ideas to the reader</a:t>
            </a:r>
            <a:r>
              <a:rPr lang="en-US" sz="3200" dirty="0" smtClean="0">
                <a:solidFill>
                  <a:schemeClr val="tx1"/>
                </a:solidFill>
                <a:latin typeface="Times New Roman"/>
                <a:cs typeface="Times New Roman"/>
              </a:rPr>
              <a:t>?</a:t>
            </a:r>
            <a:endParaRPr lang="en-US" sz="3200" dirty="0">
              <a:solidFill>
                <a:schemeClr val="tx1"/>
              </a:solidFill>
              <a:latin typeface="Times New Roman"/>
              <a:cs typeface="Times New Roman"/>
            </a:endParaRPr>
          </a:p>
          <a:p>
            <a:r>
              <a:rPr lang="en-US" sz="3200" dirty="0">
                <a:solidFill>
                  <a:schemeClr val="tx1"/>
                </a:solidFill>
                <a:latin typeface="Times New Roman"/>
                <a:cs typeface="Times New Roman"/>
              </a:rPr>
              <a:t>Outlines should be flexible – you can rearrange, </a:t>
            </a:r>
            <a:r>
              <a:rPr lang="en-US" sz="3200" dirty="0" smtClean="0">
                <a:solidFill>
                  <a:schemeClr val="tx1"/>
                </a:solidFill>
                <a:latin typeface="Times New Roman"/>
                <a:cs typeface="Times New Roman"/>
              </a:rPr>
              <a:t>add, and </a:t>
            </a:r>
            <a:r>
              <a:rPr lang="en-US" sz="3200" dirty="0">
                <a:solidFill>
                  <a:schemeClr val="tx1"/>
                </a:solidFill>
                <a:latin typeface="Times New Roman"/>
                <a:cs typeface="Times New Roman"/>
              </a:rPr>
              <a:t>delete in response to writing your draft or finding new </a:t>
            </a:r>
            <a:r>
              <a:rPr lang="en-US" sz="3200" dirty="0" smtClean="0">
                <a:solidFill>
                  <a:schemeClr val="tx1"/>
                </a:solidFill>
                <a:latin typeface="Times New Roman"/>
                <a:cs typeface="Times New Roman"/>
              </a:rPr>
              <a:t>sources.</a:t>
            </a:r>
            <a:endParaRPr lang="en-US" sz="3200" dirty="0">
              <a:solidFill>
                <a:schemeClr val="tx1"/>
              </a:solidFill>
              <a:latin typeface="Times New Roman"/>
              <a:cs typeface="Times New Roman"/>
            </a:endParaRPr>
          </a:p>
          <a:p>
            <a:pPr marL="0" indent="0">
              <a:buNone/>
            </a:pPr>
            <a:r>
              <a:rPr lang="en-US" sz="3200" dirty="0">
                <a:solidFill>
                  <a:schemeClr val="tx1"/>
                </a:solidFill>
                <a:latin typeface="Times New Roman"/>
                <a:cs typeface="Times New Roman"/>
              </a:rPr>
              <a:t> </a:t>
            </a:r>
          </a:p>
        </p:txBody>
      </p:sp>
    </p:spTree>
    <p:extLst>
      <p:ext uri="{BB962C8B-B14F-4D97-AF65-F5344CB8AC3E}">
        <p14:creationId xmlns:p14="http://schemas.microsoft.com/office/powerpoint/2010/main" val="32609270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381000"/>
            <a:ext cx="7583487" cy="629721"/>
          </a:xfrm>
        </p:spPr>
        <p:txBody>
          <a:bodyPr/>
          <a:lstStyle/>
          <a:p>
            <a:pPr algn="ctr"/>
            <a:r>
              <a:rPr lang="en-US" b="1" dirty="0">
                <a:solidFill>
                  <a:schemeClr val="tx1"/>
                </a:solidFill>
                <a:latin typeface="Times New Roman"/>
                <a:cs typeface="Times New Roman"/>
              </a:rPr>
              <a:t>Constructing An Outline</a:t>
            </a:r>
            <a:endParaRPr lang="en-US" dirty="0">
              <a:solidFill>
                <a:schemeClr val="tx1"/>
              </a:solidFill>
            </a:endParaRPr>
          </a:p>
        </p:txBody>
      </p:sp>
      <p:sp>
        <p:nvSpPr>
          <p:cNvPr id="3" name="Content Placeholder 2"/>
          <p:cNvSpPr>
            <a:spLocks noGrp="1"/>
          </p:cNvSpPr>
          <p:nvPr>
            <p:ph idx="1"/>
          </p:nvPr>
        </p:nvSpPr>
        <p:spPr>
          <a:xfrm>
            <a:off x="779463" y="1373544"/>
            <a:ext cx="7583487" cy="4664186"/>
          </a:xfrm>
        </p:spPr>
        <p:txBody>
          <a:bodyPr>
            <a:normAutofit/>
          </a:bodyPr>
          <a:lstStyle/>
          <a:p>
            <a:pPr lvl="0"/>
            <a:r>
              <a:rPr lang="en-US" sz="3600" dirty="0">
                <a:solidFill>
                  <a:schemeClr val="tx1"/>
                </a:solidFill>
                <a:latin typeface="Times New Roman"/>
                <a:cs typeface="Times New Roman"/>
              </a:rPr>
              <a:t>Everything in the outline should relate back to the thesis</a:t>
            </a:r>
          </a:p>
          <a:p>
            <a:pPr lvl="0"/>
            <a:r>
              <a:rPr lang="en-US" sz="3600" dirty="0" smtClean="0">
                <a:solidFill>
                  <a:schemeClr val="tx1"/>
                </a:solidFill>
                <a:latin typeface="Times New Roman"/>
                <a:cs typeface="Times New Roman"/>
              </a:rPr>
              <a:t>You </a:t>
            </a:r>
            <a:r>
              <a:rPr lang="en-US" sz="3600" dirty="0">
                <a:solidFill>
                  <a:schemeClr val="tx1"/>
                </a:solidFill>
                <a:latin typeface="Times New Roman"/>
                <a:cs typeface="Times New Roman"/>
              </a:rPr>
              <a:t>have two options with outlining: topic or sentence. In the </a:t>
            </a:r>
            <a:r>
              <a:rPr lang="en-US" sz="3600" dirty="0" smtClean="0">
                <a:solidFill>
                  <a:schemeClr val="tx1"/>
                </a:solidFill>
                <a:latin typeface="Times New Roman"/>
                <a:cs typeface="Times New Roman"/>
              </a:rPr>
              <a:t>first, you </a:t>
            </a:r>
            <a:r>
              <a:rPr lang="en-US" sz="3600" dirty="0">
                <a:solidFill>
                  <a:schemeClr val="tx1"/>
                </a:solidFill>
                <a:latin typeface="Times New Roman"/>
                <a:cs typeface="Times New Roman"/>
              </a:rPr>
              <a:t>use bulleted ideas and code words; in the </a:t>
            </a:r>
            <a:r>
              <a:rPr lang="en-US" sz="3600" dirty="0" smtClean="0">
                <a:solidFill>
                  <a:schemeClr val="tx1"/>
                </a:solidFill>
                <a:latin typeface="Times New Roman"/>
                <a:cs typeface="Times New Roman"/>
              </a:rPr>
              <a:t>second, </a:t>
            </a:r>
            <a:r>
              <a:rPr lang="en-US" sz="3600" dirty="0">
                <a:solidFill>
                  <a:schemeClr val="tx1"/>
                </a:solidFill>
                <a:latin typeface="Times New Roman"/>
                <a:cs typeface="Times New Roman"/>
              </a:rPr>
              <a:t>you write out full sentences.</a:t>
            </a:r>
          </a:p>
          <a:p>
            <a:endParaRPr lang="en-US" sz="3600" dirty="0">
              <a:solidFill>
                <a:schemeClr val="tx1"/>
              </a:solidFill>
              <a:latin typeface="Times New Roman"/>
              <a:cs typeface="Times New Roman"/>
            </a:endParaRPr>
          </a:p>
        </p:txBody>
      </p:sp>
    </p:spTree>
    <p:extLst>
      <p:ext uri="{BB962C8B-B14F-4D97-AF65-F5344CB8AC3E}">
        <p14:creationId xmlns:p14="http://schemas.microsoft.com/office/powerpoint/2010/main" val="7027711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987" y="381000"/>
            <a:ext cx="8554273" cy="681553"/>
          </a:xfrm>
        </p:spPr>
        <p:txBody>
          <a:bodyPr/>
          <a:lstStyle/>
          <a:p>
            <a:pPr algn="ctr"/>
            <a:r>
              <a:rPr lang="en-US" b="1" dirty="0" smtClean="0">
                <a:solidFill>
                  <a:schemeClr val="tx1"/>
                </a:solidFill>
                <a:latin typeface="Times New Roman"/>
                <a:cs typeface="Times New Roman"/>
              </a:rPr>
              <a:t>Headings &amp; Subheadings in Outlines</a:t>
            </a:r>
            <a:endParaRPr lang="en-US" b="1" dirty="0">
              <a:solidFill>
                <a:schemeClr val="tx1"/>
              </a:solidFill>
              <a:latin typeface="Times New Roman"/>
              <a:cs typeface="Times New Roman"/>
            </a:endParaRPr>
          </a:p>
        </p:txBody>
      </p:sp>
      <p:sp>
        <p:nvSpPr>
          <p:cNvPr id="3" name="Content Placeholder 2"/>
          <p:cNvSpPr>
            <a:spLocks noGrp="1"/>
          </p:cNvSpPr>
          <p:nvPr>
            <p:ph idx="1"/>
          </p:nvPr>
        </p:nvSpPr>
        <p:spPr>
          <a:xfrm>
            <a:off x="779463" y="1062553"/>
            <a:ext cx="7583487" cy="5235015"/>
          </a:xfrm>
        </p:spPr>
        <p:txBody>
          <a:bodyPr>
            <a:normAutofit fontScale="92500" lnSpcReduction="20000"/>
          </a:bodyPr>
          <a:lstStyle/>
          <a:p>
            <a:r>
              <a:rPr lang="en-US" sz="3200" dirty="0" smtClean="0">
                <a:solidFill>
                  <a:schemeClr val="tx1"/>
                </a:solidFill>
                <a:latin typeface="Times New Roman"/>
                <a:cs typeface="Times New Roman"/>
              </a:rPr>
              <a:t>Each major section of an outline is labeled with a capital Roman numeral (I.; II.: III.; IV.).</a:t>
            </a:r>
          </a:p>
          <a:p>
            <a:r>
              <a:rPr lang="en-US" sz="3200" dirty="0" smtClean="0">
                <a:solidFill>
                  <a:schemeClr val="tx1"/>
                </a:solidFill>
                <a:latin typeface="Times New Roman"/>
                <a:cs typeface="Times New Roman"/>
              </a:rPr>
              <a:t>Each heading is then broken up into subheadings. The more specific you get with the information you are entering into the outline, the more subheadings you will have.</a:t>
            </a:r>
          </a:p>
          <a:p>
            <a:r>
              <a:rPr lang="en-US" sz="3200" dirty="0" smtClean="0">
                <a:solidFill>
                  <a:schemeClr val="tx1"/>
                </a:solidFill>
                <a:latin typeface="Times New Roman"/>
                <a:cs typeface="Times New Roman"/>
              </a:rPr>
              <a:t>The first level of subheading is indicated by a capitol letter (A.; B.; C.). The next level is indicated by an Arabic numeral (1.; 2.; 3.)</a:t>
            </a:r>
          </a:p>
          <a:p>
            <a:r>
              <a:rPr lang="en-US" sz="3200" dirty="0">
                <a:solidFill>
                  <a:schemeClr val="tx1"/>
                </a:solidFill>
                <a:latin typeface="Times New Roman"/>
                <a:cs typeface="Times New Roman"/>
              </a:rPr>
              <a:t>S</a:t>
            </a:r>
            <a:r>
              <a:rPr lang="en-US" sz="3200" dirty="0" smtClean="0">
                <a:solidFill>
                  <a:schemeClr val="tx1"/>
                </a:solidFill>
                <a:latin typeface="Times New Roman"/>
                <a:cs typeface="Times New Roman"/>
              </a:rPr>
              <a:t>ee next slide for examples.</a:t>
            </a:r>
            <a:endParaRPr lang="en-US" sz="3200" dirty="0">
              <a:solidFill>
                <a:schemeClr val="tx1"/>
              </a:solidFill>
              <a:latin typeface="Times New Roman"/>
              <a:cs typeface="Times New Roman"/>
            </a:endParaRPr>
          </a:p>
        </p:txBody>
      </p:sp>
    </p:spTree>
    <p:extLst>
      <p:ext uri="{BB962C8B-B14F-4D97-AF65-F5344CB8AC3E}">
        <p14:creationId xmlns:p14="http://schemas.microsoft.com/office/powerpoint/2010/main" val="4738282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381000"/>
            <a:ext cx="7583487" cy="474225"/>
          </a:xfrm>
        </p:spPr>
        <p:txBody>
          <a:bodyPr/>
          <a:lstStyle/>
          <a:p>
            <a:pPr algn="ctr"/>
            <a:r>
              <a:rPr lang="en-US" b="1" dirty="0" smtClean="0">
                <a:solidFill>
                  <a:schemeClr val="tx1"/>
                </a:solidFill>
                <a:latin typeface="Times New Roman"/>
                <a:cs typeface="Times New Roman"/>
              </a:rPr>
              <a:t>Headings and Subheadings</a:t>
            </a:r>
            <a:endParaRPr lang="en-US" b="1" dirty="0">
              <a:solidFill>
                <a:schemeClr val="tx1"/>
              </a:solidFill>
              <a:latin typeface="Times New Roman"/>
              <a:cs typeface="Times New Roman"/>
            </a:endParaRPr>
          </a:p>
        </p:txBody>
      </p:sp>
      <p:sp>
        <p:nvSpPr>
          <p:cNvPr id="3" name="Content Placeholder 2"/>
          <p:cNvSpPr>
            <a:spLocks noGrp="1"/>
          </p:cNvSpPr>
          <p:nvPr>
            <p:ph idx="1"/>
          </p:nvPr>
        </p:nvSpPr>
        <p:spPr>
          <a:xfrm>
            <a:off x="779463" y="855225"/>
            <a:ext cx="7583487" cy="5494175"/>
          </a:xfrm>
        </p:spPr>
        <p:txBody>
          <a:bodyPr>
            <a:normAutofit/>
          </a:bodyPr>
          <a:lstStyle/>
          <a:p>
            <a:pPr marL="0" indent="0">
              <a:buNone/>
            </a:pPr>
            <a:r>
              <a:rPr lang="en-US" sz="2800" b="1" dirty="0">
                <a:solidFill>
                  <a:schemeClr val="tx1"/>
                </a:solidFill>
                <a:latin typeface="Times New Roman"/>
                <a:cs typeface="Times New Roman"/>
              </a:rPr>
              <a:t> </a:t>
            </a:r>
            <a:r>
              <a:rPr lang="en-US" sz="2800" b="1" dirty="0" smtClean="0">
                <a:solidFill>
                  <a:schemeClr val="tx1"/>
                </a:solidFill>
                <a:latin typeface="Times New Roman"/>
                <a:cs typeface="Times New Roman"/>
              </a:rPr>
              <a:t>     I. Heading </a:t>
            </a:r>
            <a:r>
              <a:rPr lang="en-US" sz="2800" dirty="0" smtClean="0">
                <a:solidFill>
                  <a:schemeClr val="tx1"/>
                </a:solidFill>
                <a:latin typeface="Times New Roman"/>
                <a:cs typeface="Times New Roman"/>
              </a:rPr>
              <a:t>= major section of paper</a:t>
            </a:r>
          </a:p>
          <a:p>
            <a:pPr marL="0" indent="0">
              <a:buNone/>
            </a:pPr>
            <a:r>
              <a:rPr lang="en-US" sz="2800" dirty="0">
                <a:solidFill>
                  <a:schemeClr val="tx1"/>
                </a:solidFill>
                <a:latin typeface="Times New Roman"/>
                <a:cs typeface="Times New Roman"/>
              </a:rPr>
              <a:t>	</a:t>
            </a:r>
            <a:r>
              <a:rPr lang="en-US" sz="2800" b="1" dirty="0" smtClean="0">
                <a:solidFill>
                  <a:schemeClr val="tx1"/>
                </a:solidFill>
                <a:latin typeface="Times New Roman"/>
                <a:cs typeface="Times New Roman"/>
              </a:rPr>
              <a:t>A. Subheading </a:t>
            </a:r>
            <a:r>
              <a:rPr lang="en-US" sz="2800" dirty="0" smtClean="0">
                <a:solidFill>
                  <a:schemeClr val="tx1"/>
                </a:solidFill>
                <a:latin typeface="Times New Roman"/>
                <a:cs typeface="Times New Roman"/>
              </a:rPr>
              <a:t>= main point you 	 	     	    want to make about heading</a:t>
            </a:r>
          </a:p>
          <a:p>
            <a:pPr marL="0" indent="0">
              <a:buNone/>
            </a:pPr>
            <a:r>
              <a:rPr lang="en-US" sz="2800" dirty="0">
                <a:solidFill>
                  <a:schemeClr val="tx1"/>
                </a:solidFill>
                <a:latin typeface="Times New Roman"/>
                <a:cs typeface="Times New Roman"/>
              </a:rPr>
              <a:t>	</a:t>
            </a:r>
            <a:r>
              <a:rPr lang="en-US" sz="2800" dirty="0" smtClean="0">
                <a:solidFill>
                  <a:schemeClr val="tx1"/>
                </a:solidFill>
                <a:latin typeface="Times New Roman"/>
                <a:cs typeface="Times New Roman"/>
              </a:rPr>
              <a:t>	1. specific point to support</a:t>
            </a:r>
          </a:p>
          <a:p>
            <a:pPr marL="0" indent="0">
              <a:buNone/>
            </a:pPr>
            <a:r>
              <a:rPr lang="en-US" sz="2800" dirty="0">
                <a:solidFill>
                  <a:schemeClr val="tx1"/>
                </a:solidFill>
                <a:latin typeface="Times New Roman"/>
                <a:cs typeface="Times New Roman"/>
              </a:rPr>
              <a:t>	</a:t>
            </a:r>
            <a:r>
              <a:rPr lang="en-US" sz="2800" dirty="0" smtClean="0">
                <a:solidFill>
                  <a:schemeClr val="tx1"/>
                </a:solidFill>
                <a:latin typeface="Times New Roman"/>
                <a:cs typeface="Times New Roman"/>
              </a:rPr>
              <a:t>	2. 2</a:t>
            </a:r>
            <a:r>
              <a:rPr lang="en-US" sz="2800" baseline="30000" dirty="0" smtClean="0">
                <a:solidFill>
                  <a:schemeClr val="tx1"/>
                </a:solidFill>
                <a:latin typeface="Times New Roman"/>
                <a:cs typeface="Times New Roman"/>
              </a:rPr>
              <a:t>nd</a:t>
            </a:r>
            <a:r>
              <a:rPr lang="en-US" sz="2800" dirty="0" smtClean="0">
                <a:solidFill>
                  <a:schemeClr val="tx1"/>
                </a:solidFill>
                <a:latin typeface="Times New Roman"/>
                <a:cs typeface="Times New Roman"/>
              </a:rPr>
              <a:t> specific point to support</a:t>
            </a:r>
          </a:p>
          <a:p>
            <a:pPr marL="0" indent="0">
              <a:buNone/>
            </a:pPr>
            <a:r>
              <a:rPr lang="en-US" sz="2800" dirty="0">
                <a:solidFill>
                  <a:schemeClr val="tx1"/>
                </a:solidFill>
                <a:latin typeface="Times New Roman"/>
                <a:cs typeface="Times New Roman"/>
              </a:rPr>
              <a:t>	</a:t>
            </a:r>
            <a:r>
              <a:rPr lang="en-US" sz="2800" dirty="0" smtClean="0">
                <a:solidFill>
                  <a:schemeClr val="tx1"/>
                </a:solidFill>
                <a:latin typeface="Times New Roman"/>
                <a:cs typeface="Times New Roman"/>
              </a:rPr>
              <a:t>	3. direct quote to support</a:t>
            </a:r>
          </a:p>
          <a:p>
            <a:pPr marL="0" indent="0">
              <a:buNone/>
            </a:pPr>
            <a:r>
              <a:rPr lang="en-US" sz="2800" dirty="0">
                <a:solidFill>
                  <a:schemeClr val="tx1"/>
                </a:solidFill>
                <a:latin typeface="Times New Roman"/>
                <a:cs typeface="Times New Roman"/>
              </a:rPr>
              <a:t>	</a:t>
            </a:r>
            <a:r>
              <a:rPr lang="en-US" sz="2800" b="1" dirty="0" smtClean="0">
                <a:solidFill>
                  <a:schemeClr val="tx1"/>
                </a:solidFill>
                <a:latin typeface="Times New Roman"/>
                <a:cs typeface="Times New Roman"/>
              </a:rPr>
              <a:t>B.  2</a:t>
            </a:r>
            <a:r>
              <a:rPr lang="en-US" sz="2800" b="1" baseline="30000" dirty="0" smtClean="0">
                <a:solidFill>
                  <a:schemeClr val="tx1"/>
                </a:solidFill>
                <a:latin typeface="Times New Roman"/>
                <a:cs typeface="Times New Roman"/>
              </a:rPr>
              <a:t>nd</a:t>
            </a:r>
            <a:r>
              <a:rPr lang="en-US" sz="2800" b="1" dirty="0" smtClean="0">
                <a:solidFill>
                  <a:schemeClr val="tx1"/>
                </a:solidFill>
                <a:latin typeface="Times New Roman"/>
                <a:cs typeface="Times New Roman"/>
              </a:rPr>
              <a:t> Subheading </a:t>
            </a:r>
            <a:r>
              <a:rPr lang="en-US" sz="2800" dirty="0" smtClean="0">
                <a:solidFill>
                  <a:schemeClr val="tx1"/>
                </a:solidFill>
                <a:latin typeface="Times New Roman"/>
                <a:cs typeface="Times New Roman"/>
              </a:rPr>
              <a:t>= next main point you </a:t>
            </a:r>
            <a:r>
              <a:rPr lang="en-US" sz="2800" dirty="0">
                <a:solidFill>
                  <a:schemeClr val="tx1"/>
                </a:solidFill>
                <a:latin typeface="Times New Roman"/>
                <a:cs typeface="Times New Roman"/>
              </a:rPr>
              <a:t>	 	     want to make about </a:t>
            </a:r>
            <a:r>
              <a:rPr lang="en-US" sz="2800" dirty="0" smtClean="0">
                <a:solidFill>
                  <a:schemeClr val="tx1"/>
                </a:solidFill>
                <a:latin typeface="Times New Roman"/>
                <a:cs typeface="Times New Roman"/>
              </a:rPr>
              <a:t>heading</a:t>
            </a:r>
          </a:p>
          <a:p>
            <a:pPr marL="0" indent="0">
              <a:buNone/>
            </a:pPr>
            <a:r>
              <a:rPr lang="en-US" sz="2800" dirty="0">
                <a:solidFill>
                  <a:schemeClr val="tx1"/>
                </a:solidFill>
                <a:latin typeface="Times New Roman"/>
                <a:cs typeface="Times New Roman"/>
              </a:rPr>
              <a:t>	</a:t>
            </a:r>
            <a:r>
              <a:rPr lang="en-US" sz="2800" dirty="0" smtClean="0">
                <a:solidFill>
                  <a:schemeClr val="tx1"/>
                </a:solidFill>
                <a:latin typeface="Times New Roman"/>
                <a:cs typeface="Times New Roman"/>
              </a:rPr>
              <a:t>	</a:t>
            </a:r>
            <a:r>
              <a:rPr lang="en-US" sz="2800" dirty="0">
                <a:solidFill>
                  <a:schemeClr val="tx1"/>
                </a:solidFill>
                <a:latin typeface="Times New Roman"/>
                <a:cs typeface="Times New Roman"/>
              </a:rPr>
              <a:t>1. specific point to support</a:t>
            </a:r>
          </a:p>
          <a:p>
            <a:pPr marL="0" indent="0">
              <a:buNone/>
            </a:pPr>
            <a:endParaRPr lang="en-US" sz="2800" dirty="0" smtClean="0">
              <a:solidFill>
                <a:schemeClr val="tx1"/>
              </a:solidFill>
              <a:latin typeface="Times New Roman"/>
              <a:cs typeface="Times New Roman"/>
            </a:endParaRPr>
          </a:p>
          <a:p>
            <a:pPr marL="0" indent="0">
              <a:buNone/>
            </a:pPr>
            <a:endParaRPr lang="en-US" sz="2800" dirty="0" smtClean="0">
              <a:solidFill>
                <a:schemeClr val="tx1"/>
              </a:solidFill>
              <a:latin typeface="Times New Roman"/>
              <a:cs typeface="Times New Roman"/>
            </a:endParaRPr>
          </a:p>
          <a:p>
            <a:pPr marL="0" indent="0">
              <a:buNone/>
            </a:pPr>
            <a:endParaRPr lang="en-US" sz="2800" dirty="0">
              <a:solidFill>
                <a:schemeClr val="tx1"/>
              </a:solidFill>
              <a:latin typeface="Times New Roman"/>
              <a:cs typeface="Times New Roman"/>
            </a:endParaRPr>
          </a:p>
          <a:p>
            <a:pPr marL="0" indent="0">
              <a:buNone/>
            </a:pPr>
            <a:endParaRPr lang="en-US" sz="2800" dirty="0">
              <a:solidFill>
                <a:schemeClr val="tx1"/>
              </a:solidFill>
              <a:latin typeface="Times New Roman"/>
              <a:cs typeface="Times New Roman"/>
            </a:endParaRPr>
          </a:p>
        </p:txBody>
      </p:sp>
    </p:spTree>
    <p:extLst>
      <p:ext uri="{BB962C8B-B14F-4D97-AF65-F5344CB8AC3E}">
        <p14:creationId xmlns:p14="http://schemas.microsoft.com/office/powerpoint/2010/main" val="37628756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381000"/>
            <a:ext cx="7583487" cy="655637"/>
          </a:xfrm>
        </p:spPr>
        <p:txBody>
          <a:bodyPr/>
          <a:lstStyle/>
          <a:p>
            <a:pPr algn="ctr"/>
            <a:r>
              <a:rPr lang="en-US" b="1" dirty="0" smtClean="0">
                <a:solidFill>
                  <a:schemeClr val="tx1"/>
                </a:solidFill>
                <a:latin typeface="Times New Roman"/>
                <a:cs typeface="Times New Roman"/>
              </a:rPr>
              <a:t>Breaking Down a Thesis Statement</a:t>
            </a:r>
            <a:endParaRPr lang="en-US" b="1" dirty="0">
              <a:solidFill>
                <a:schemeClr val="tx1"/>
              </a:solidFill>
              <a:latin typeface="Times New Roman"/>
              <a:cs typeface="Times New Roman"/>
            </a:endParaRPr>
          </a:p>
        </p:txBody>
      </p:sp>
      <p:sp>
        <p:nvSpPr>
          <p:cNvPr id="3" name="Content Placeholder 2"/>
          <p:cNvSpPr>
            <a:spLocks noGrp="1"/>
          </p:cNvSpPr>
          <p:nvPr>
            <p:ph idx="1"/>
          </p:nvPr>
        </p:nvSpPr>
        <p:spPr>
          <a:xfrm>
            <a:off x="779463" y="1295796"/>
            <a:ext cx="7583487" cy="4741934"/>
          </a:xfrm>
        </p:spPr>
        <p:txBody>
          <a:bodyPr>
            <a:normAutofit/>
          </a:bodyPr>
          <a:lstStyle/>
          <a:p>
            <a:pPr marL="0" indent="0">
              <a:buNone/>
            </a:pPr>
            <a:r>
              <a:rPr lang="en-US" sz="3200" dirty="0" smtClean="0">
                <a:solidFill>
                  <a:schemeClr val="tx1"/>
                </a:solidFill>
                <a:latin typeface="Times New Roman"/>
                <a:cs typeface="Times New Roman"/>
              </a:rPr>
              <a:t>Using the following thesis statement, we can break it down into the major headings needed to support it in an outline.</a:t>
            </a:r>
          </a:p>
          <a:p>
            <a:pPr marL="0" indent="0">
              <a:buNone/>
            </a:pPr>
            <a:r>
              <a:rPr lang="en-US" sz="3200" dirty="0">
                <a:solidFill>
                  <a:schemeClr val="tx1"/>
                </a:solidFill>
                <a:latin typeface="Times New Roman"/>
                <a:cs typeface="Times New Roman"/>
              </a:rPr>
              <a:t>“During the 1960s, the blues had a major influence on American culture, in terms of the artistic evolution of popular music and in the building of bridges between black and white Americans.”</a:t>
            </a:r>
          </a:p>
          <a:p>
            <a:pPr marL="0" indent="0">
              <a:buNone/>
            </a:pPr>
            <a:endParaRPr lang="en-US" sz="3200" dirty="0">
              <a:solidFill>
                <a:schemeClr val="tx1"/>
              </a:solidFill>
              <a:latin typeface="Times New Roman"/>
              <a:cs typeface="Times New Roman"/>
            </a:endParaRPr>
          </a:p>
        </p:txBody>
      </p:sp>
    </p:spTree>
    <p:extLst>
      <p:ext uri="{BB962C8B-B14F-4D97-AF65-F5344CB8AC3E}">
        <p14:creationId xmlns:p14="http://schemas.microsoft.com/office/powerpoint/2010/main" val="38393689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381000"/>
            <a:ext cx="7583487" cy="526057"/>
          </a:xfrm>
        </p:spPr>
        <p:txBody>
          <a:bodyPr/>
          <a:lstStyle/>
          <a:p>
            <a:r>
              <a:rPr lang="en-US" b="1" dirty="0">
                <a:solidFill>
                  <a:schemeClr val="tx1"/>
                </a:solidFill>
                <a:latin typeface="Times New Roman"/>
                <a:cs typeface="Times New Roman"/>
              </a:rPr>
              <a:t>Breaking Down a Thesis Statement</a:t>
            </a:r>
            <a:endParaRPr lang="en-US" dirty="0">
              <a:solidFill>
                <a:schemeClr val="tx1"/>
              </a:solidFill>
            </a:endParaRPr>
          </a:p>
        </p:txBody>
      </p:sp>
      <p:sp>
        <p:nvSpPr>
          <p:cNvPr id="3" name="Content Placeholder 2"/>
          <p:cNvSpPr>
            <a:spLocks noGrp="1"/>
          </p:cNvSpPr>
          <p:nvPr>
            <p:ph idx="1"/>
          </p:nvPr>
        </p:nvSpPr>
        <p:spPr>
          <a:xfrm>
            <a:off x="362909" y="907057"/>
            <a:ext cx="8346897" cy="5701502"/>
          </a:xfrm>
        </p:spPr>
        <p:txBody>
          <a:bodyPr>
            <a:normAutofit lnSpcReduction="10000"/>
          </a:bodyPr>
          <a:lstStyle/>
          <a:p>
            <a:pPr marL="0" indent="0">
              <a:buNone/>
            </a:pPr>
            <a:r>
              <a:rPr lang="en-US" sz="2800" dirty="0" smtClean="0">
                <a:solidFill>
                  <a:schemeClr val="tx1"/>
                </a:solidFill>
                <a:latin typeface="Times New Roman"/>
                <a:cs typeface="Times New Roman"/>
              </a:rPr>
              <a:t>An outline to support this thesis would have to include the following “headings” or major areas of information:</a:t>
            </a:r>
          </a:p>
          <a:p>
            <a:pPr marL="571500" indent="-571500">
              <a:buAutoNum type="romanUcPeriod"/>
            </a:pPr>
            <a:r>
              <a:rPr lang="en-US" sz="3200" dirty="0" smtClean="0">
                <a:solidFill>
                  <a:schemeClr val="tx1"/>
                </a:solidFill>
                <a:latin typeface="Times New Roman"/>
                <a:cs typeface="Times New Roman"/>
              </a:rPr>
              <a:t>Introduction with Thesis Statement</a:t>
            </a:r>
          </a:p>
          <a:p>
            <a:pPr marL="571500" indent="-571500">
              <a:buAutoNum type="romanUcPeriod"/>
            </a:pPr>
            <a:r>
              <a:rPr lang="en-US" sz="3200" dirty="0" smtClean="0">
                <a:solidFill>
                  <a:schemeClr val="tx1"/>
                </a:solidFill>
                <a:latin typeface="Times New Roman"/>
                <a:cs typeface="Times New Roman"/>
              </a:rPr>
              <a:t>Background Info on Blues and 1960s</a:t>
            </a:r>
          </a:p>
          <a:p>
            <a:pPr marL="571500" indent="-571500">
              <a:buAutoNum type="romanUcPeriod"/>
            </a:pPr>
            <a:r>
              <a:rPr lang="en-US" sz="3200" dirty="0" smtClean="0">
                <a:solidFill>
                  <a:schemeClr val="tx1"/>
                </a:solidFill>
                <a:latin typeface="Times New Roman"/>
                <a:cs typeface="Times New Roman"/>
              </a:rPr>
              <a:t> Artistic Evolution Of Popular Music </a:t>
            </a:r>
          </a:p>
          <a:p>
            <a:pPr marL="571500" indent="-571500">
              <a:buAutoNum type="romanUcPeriod"/>
            </a:pPr>
            <a:r>
              <a:rPr lang="en-US" sz="3200" dirty="0" smtClean="0">
                <a:solidFill>
                  <a:schemeClr val="tx1"/>
                </a:solidFill>
                <a:latin typeface="Times New Roman"/>
                <a:cs typeface="Times New Roman"/>
              </a:rPr>
              <a:t>Building Of Bridges Between Black And White Americans</a:t>
            </a:r>
          </a:p>
          <a:p>
            <a:pPr marL="571500" indent="-571500">
              <a:buAutoNum type="romanUcPeriod"/>
            </a:pPr>
            <a:r>
              <a:rPr lang="en-US" sz="3200" dirty="0" smtClean="0">
                <a:solidFill>
                  <a:schemeClr val="tx1"/>
                </a:solidFill>
                <a:latin typeface="Times New Roman"/>
                <a:cs typeface="Times New Roman"/>
              </a:rPr>
              <a:t>Conclusion</a:t>
            </a:r>
          </a:p>
          <a:p>
            <a:pPr marL="571500" indent="-571500">
              <a:buAutoNum type="romanUcPeriod"/>
            </a:pPr>
            <a:r>
              <a:rPr lang="en-US" sz="3200" dirty="0" smtClean="0">
                <a:solidFill>
                  <a:schemeClr val="tx1"/>
                </a:solidFill>
                <a:latin typeface="Times New Roman"/>
                <a:cs typeface="Times New Roman"/>
              </a:rPr>
              <a:t> MLA Works Cited</a:t>
            </a:r>
          </a:p>
          <a:p>
            <a:pPr marL="571500" indent="-571500">
              <a:buAutoNum type="romanUcPeriod"/>
            </a:pPr>
            <a:endParaRPr lang="en-US" sz="3200" dirty="0" smtClean="0">
              <a:solidFill>
                <a:schemeClr val="tx1"/>
              </a:solidFill>
              <a:latin typeface="Times New Roman"/>
              <a:cs typeface="Times New Roman"/>
            </a:endParaRPr>
          </a:p>
          <a:p>
            <a:pPr marL="571500" indent="-571500">
              <a:buAutoNum type="romanUcPeriod"/>
            </a:pPr>
            <a:endParaRPr lang="en-US" sz="3200" dirty="0" smtClean="0">
              <a:solidFill>
                <a:schemeClr val="tx1"/>
              </a:solidFill>
              <a:latin typeface="Times New Roman"/>
              <a:cs typeface="Times New Roman"/>
            </a:endParaRPr>
          </a:p>
          <a:p>
            <a:pPr marL="571500" indent="-571500">
              <a:buAutoNum type="romanUcPeriod"/>
            </a:pPr>
            <a:endParaRPr lang="en-US" sz="3200" dirty="0">
              <a:solidFill>
                <a:schemeClr val="tx1"/>
              </a:solidFill>
              <a:latin typeface="Times New Roman"/>
              <a:cs typeface="Times New Roman"/>
            </a:endParaRPr>
          </a:p>
        </p:txBody>
      </p:sp>
    </p:spTree>
    <p:extLst>
      <p:ext uri="{BB962C8B-B14F-4D97-AF65-F5344CB8AC3E}">
        <p14:creationId xmlns:p14="http://schemas.microsoft.com/office/powerpoint/2010/main" val="17610562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latin typeface="Times New Roman"/>
                <a:cs typeface="Times New Roman"/>
              </a:rPr>
              <a:t>Sample Outline</a:t>
            </a:r>
            <a:endParaRPr lang="en-US" b="1" dirty="0">
              <a:solidFill>
                <a:schemeClr val="tx1"/>
              </a:solidFill>
              <a:latin typeface="Times New Roman"/>
              <a:cs typeface="Times New Roman"/>
            </a:endParaRPr>
          </a:p>
        </p:txBody>
      </p:sp>
      <p:sp>
        <p:nvSpPr>
          <p:cNvPr id="3" name="Content Placeholder 2"/>
          <p:cNvSpPr>
            <a:spLocks noGrp="1"/>
          </p:cNvSpPr>
          <p:nvPr>
            <p:ph idx="1"/>
          </p:nvPr>
        </p:nvSpPr>
        <p:spPr/>
        <p:txBody>
          <a:bodyPr>
            <a:normAutofit/>
          </a:bodyPr>
          <a:lstStyle/>
          <a:p>
            <a:pPr marL="0" indent="0">
              <a:buNone/>
            </a:pPr>
            <a:r>
              <a:rPr lang="en-US" sz="4400" dirty="0" smtClean="0">
                <a:solidFill>
                  <a:schemeClr val="tx1"/>
                </a:solidFill>
                <a:latin typeface="Times New Roman"/>
                <a:cs typeface="Times New Roman"/>
              </a:rPr>
              <a:t>Please see Course Documents page for a “Sample Research Paper Outline” using the sample thesis statement from this PowerPoint.</a:t>
            </a:r>
            <a:endParaRPr lang="en-US" sz="4400" dirty="0">
              <a:solidFill>
                <a:schemeClr val="tx1"/>
              </a:solidFill>
              <a:latin typeface="Times New Roman"/>
              <a:cs typeface="Times New Roman"/>
            </a:endParaRPr>
          </a:p>
        </p:txBody>
      </p:sp>
    </p:spTree>
    <p:extLst>
      <p:ext uri="{BB962C8B-B14F-4D97-AF65-F5344CB8AC3E}">
        <p14:creationId xmlns:p14="http://schemas.microsoft.com/office/powerpoint/2010/main" val="7645099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2909" y="381000"/>
            <a:ext cx="8502429" cy="422393"/>
          </a:xfrm>
        </p:spPr>
        <p:txBody>
          <a:bodyPr/>
          <a:lstStyle/>
          <a:p>
            <a:pPr algn="ctr"/>
            <a:r>
              <a:rPr lang="en-US" sz="3200" b="1" dirty="0" smtClean="0">
                <a:solidFill>
                  <a:schemeClr val="tx1"/>
                </a:solidFill>
                <a:latin typeface="Times New Roman"/>
                <a:cs typeface="Times New Roman"/>
              </a:rPr>
              <a:t>Resources for Thesis Statements &amp; Outlines </a:t>
            </a:r>
            <a:endParaRPr lang="en-US" sz="3200" b="1" dirty="0">
              <a:solidFill>
                <a:schemeClr val="tx1"/>
              </a:solidFill>
              <a:latin typeface="Times New Roman"/>
              <a:cs typeface="Times New Roman"/>
            </a:endParaRPr>
          </a:p>
        </p:txBody>
      </p:sp>
      <p:sp>
        <p:nvSpPr>
          <p:cNvPr id="3" name="Content Placeholder 2"/>
          <p:cNvSpPr>
            <a:spLocks noGrp="1"/>
          </p:cNvSpPr>
          <p:nvPr>
            <p:ph idx="1"/>
          </p:nvPr>
        </p:nvSpPr>
        <p:spPr>
          <a:xfrm>
            <a:off x="874643" y="803393"/>
            <a:ext cx="7488308" cy="5234337"/>
          </a:xfrm>
        </p:spPr>
        <p:txBody>
          <a:bodyPr>
            <a:normAutofit/>
          </a:bodyPr>
          <a:lstStyle/>
          <a:p>
            <a:r>
              <a:rPr lang="en-US" sz="3600" i="1" dirty="0" smtClean="0">
                <a:solidFill>
                  <a:schemeClr val="tx1"/>
                </a:solidFill>
                <a:latin typeface="Times New Roman"/>
                <a:cs typeface="Times New Roman"/>
              </a:rPr>
              <a:t>Little Seagull Handbook</a:t>
            </a:r>
            <a:r>
              <a:rPr lang="en-US" sz="3600" dirty="0" smtClean="0">
                <a:solidFill>
                  <a:schemeClr val="tx1"/>
                </a:solidFill>
                <a:latin typeface="Times New Roman"/>
                <a:cs typeface="Times New Roman"/>
              </a:rPr>
              <a:t> — </a:t>
            </a:r>
            <a:r>
              <a:rPr lang="en-US" sz="3600" i="1" dirty="0" smtClean="0">
                <a:solidFill>
                  <a:schemeClr val="tx1"/>
                </a:solidFill>
                <a:latin typeface="Times New Roman"/>
                <a:cs typeface="Times New Roman"/>
              </a:rPr>
              <a:t> </a:t>
            </a:r>
            <a:r>
              <a:rPr lang="en-US" sz="3600" dirty="0" smtClean="0">
                <a:solidFill>
                  <a:schemeClr val="tx1"/>
                </a:solidFill>
                <a:latin typeface="Times New Roman"/>
                <a:cs typeface="Times New Roman"/>
              </a:rPr>
              <a:t>pgs. 10-11; 81-82</a:t>
            </a:r>
          </a:p>
          <a:p>
            <a:r>
              <a:rPr lang="en-US" sz="3600" dirty="0" smtClean="0">
                <a:solidFill>
                  <a:schemeClr val="tx1"/>
                </a:solidFill>
                <a:latin typeface="Times New Roman"/>
                <a:cs typeface="Times New Roman"/>
                <a:hlinkClick r:id="rId2"/>
              </a:rPr>
              <a:t>OWL@perdue.edu</a:t>
            </a:r>
            <a:endParaRPr lang="en-US" sz="3600" dirty="0" smtClean="0">
              <a:solidFill>
                <a:schemeClr val="tx1"/>
              </a:solidFill>
              <a:latin typeface="Times New Roman"/>
              <a:cs typeface="Times New Roman"/>
            </a:endParaRPr>
          </a:p>
          <a:p>
            <a:r>
              <a:rPr lang="en-US" sz="3600" dirty="0" smtClean="0">
                <a:solidFill>
                  <a:schemeClr val="tx1"/>
                </a:solidFill>
                <a:latin typeface="Times New Roman"/>
                <a:cs typeface="Times New Roman"/>
                <a:hlinkClick r:id="rId3"/>
              </a:rPr>
              <a:t>Openwriting.org</a:t>
            </a:r>
            <a:endParaRPr lang="en-US" sz="3600" dirty="0" smtClean="0">
              <a:solidFill>
                <a:schemeClr val="tx1"/>
              </a:solidFill>
              <a:latin typeface="Times New Roman"/>
              <a:cs typeface="Times New Roman"/>
            </a:endParaRPr>
          </a:p>
        </p:txBody>
      </p:sp>
    </p:spTree>
    <p:extLst>
      <p:ext uri="{BB962C8B-B14F-4D97-AF65-F5344CB8AC3E}">
        <p14:creationId xmlns:p14="http://schemas.microsoft.com/office/powerpoint/2010/main" val="30026985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1" dirty="0" smtClean="0">
                <a:solidFill>
                  <a:schemeClr val="tx1"/>
                </a:solidFill>
                <a:latin typeface="Times New Roman"/>
                <a:cs typeface="Times New Roman"/>
              </a:rPr>
              <a:t>Ask Questions!!!!!</a:t>
            </a:r>
            <a:endParaRPr lang="en-US" sz="4000" b="1" dirty="0">
              <a:solidFill>
                <a:schemeClr val="tx1"/>
              </a:solidFill>
              <a:latin typeface="Times New Roman"/>
              <a:cs typeface="Times New Roman"/>
            </a:endParaRPr>
          </a:p>
        </p:txBody>
      </p:sp>
      <p:sp>
        <p:nvSpPr>
          <p:cNvPr id="3" name="Content Placeholder 2"/>
          <p:cNvSpPr>
            <a:spLocks noGrp="1"/>
          </p:cNvSpPr>
          <p:nvPr>
            <p:ph idx="1"/>
          </p:nvPr>
        </p:nvSpPr>
        <p:spPr/>
        <p:txBody>
          <a:bodyPr>
            <a:normAutofit/>
          </a:bodyPr>
          <a:lstStyle/>
          <a:p>
            <a:pPr marL="0" indent="0">
              <a:buNone/>
            </a:pPr>
            <a:r>
              <a:rPr lang="en-US" sz="4000" dirty="0" smtClean="0">
                <a:solidFill>
                  <a:schemeClr val="tx1"/>
                </a:solidFill>
                <a:latin typeface="Times New Roman"/>
                <a:cs typeface="Times New Roman"/>
              </a:rPr>
              <a:t>Once you have engaged with the research process, you should have questions. E-mail or call me!</a:t>
            </a:r>
            <a:endParaRPr lang="en-US" sz="4000" dirty="0">
              <a:solidFill>
                <a:schemeClr val="tx1"/>
              </a:solidFill>
              <a:latin typeface="Times New Roman"/>
              <a:cs typeface="Times New Roman"/>
            </a:endParaRPr>
          </a:p>
        </p:txBody>
      </p:sp>
    </p:spTree>
    <p:extLst>
      <p:ext uri="{BB962C8B-B14F-4D97-AF65-F5344CB8AC3E}">
        <p14:creationId xmlns:p14="http://schemas.microsoft.com/office/powerpoint/2010/main" val="40087474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800" b="1" dirty="0" smtClean="0">
                <a:solidFill>
                  <a:schemeClr val="tx1"/>
                </a:solidFill>
                <a:latin typeface="Times New Roman"/>
                <a:cs typeface="Times New Roman"/>
              </a:rPr>
              <a:t>Finally!</a:t>
            </a:r>
            <a:endParaRPr lang="en-US" sz="4800" b="1" dirty="0">
              <a:solidFill>
                <a:schemeClr val="tx1"/>
              </a:solidFill>
              <a:latin typeface="Times New Roman"/>
              <a:cs typeface="Times New Roman"/>
            </a:endParaRPr>
          </a:p>
        </p:txBody>
      </p:sp>
      <p:pic>
        <p:nvPicPr>
          <p:cNvPr id="4" name="Content Placeholder 3" descr="images.png"/>
          <p:cNvPicPr>
            <a:picLocks noGrp="1" noChangeAspect="1"/>
          </p:cNvPicPr>
          <p:nvPr>
            <p:ph idx="1"/>
          </p:nvPr>
        </p:nvPicPr>
        <p:blipFill rotWithShape="1">
          <a:blip r:embed="rId2">
            <a:extLst>
              <a:ext uri="{28A0092B-C50C-407E-A947-70E740481C1C}">
                <a14:useLocalDpi xmlns:a14="http://schemas.microsoft.com/office/drawing/2010/main" val="0"/>
              </a:ext>
            </a:extLst>
          </a:blip>
          <a:srcRect/>
          <a:stretch/>
        </p:blipFill>
        <p:spPr>
          <a:xfrm>
            <a:off x="2721814" y="1984297"/>
            <a:ext cx="3680930" cy="4208930"/>
          </a:xfrm>
          <a:ln w="76200" cmpd="sng">
            <a:solidFill>
              <a:srgbClr val="FFFF00"/>
            </a:solidFill>
          </a:ln>
        </p:spPr>
      </p:pic>
    </p:spTree>
    <p:extLst>
      <p:ext uri="{BB962C8B-B14F-4D97-AF65-F5344CB8AC3E}">
        <p14:creationId xmlns:p14="http://schemas.microsoft.com/office/powerpoint/2010/main" val="2826498431"/>
      </p:ext>
    </p:extLst>
  </p:cSld>
  <p:clrMapOvr>
    <a:masterClrMapping/>
  </p:clrMapOvr>
  <p:timing>
    <p:tnLst>
      <p:par>
        <p:cTn id="1" dur="indefinite" restart="never" nodeType="tmRoot"/>
      </p:par>
    </p:tnLst>
  </p:timing>
</p:sld>
</file>

<file path=ppt/theme/theme1.xml><?xml version="1.0" encoding="utf-8"?>
<a:theme xmlns:a="http://schemas.openxmlformats.org/drawingml/2006/main" name="Revolution">
  <a:themeElements>
    <a:clrScheme name="Revolution">
      <a:dk1>
        <a:sysClr val="windowText" lastClr="000000"/>
      </a:dk1>
      <a:lt1>
        <a:sysClr val="window" lastClr="FFFFFF"/>
      </a:lt1>
      <a:dk2>
        <a:srgbClr val="1B3861"/>
      </a:dk2>
      <a:lt2>
        <a:srgbClr val="38ABED"/>
      </a:lt2>
      <a:accent1>
        <a:srgbClr val="0C5986"/>
      </a:accent1>
      <a:accent2>
        <a:srgbClr val="DDF53D"/>
      </a:accent2>
      <a:accent3>
        <a:srgbClr val="508709"/>
      </a:accent3>
      <a:accent4>
        <a:srgbClr val="BF5E00"/>
      </a:accent4>
      <a:accent5>
        <a:srgbClr val="9C0001"/>
      </a:accent5>
      <a:accent6>
        <a:srgbClr val="660075"/>
      </a:accent6>
      <a:hlink>
        <a:srgbClr val="ABF24D"/>
      </a:hlink>
      <a:folHlink>
        <a:srgbClr val="A0E7FB"/>
      </a:folHlink>
    </a:clrScheme>
    <a:fontScheme name="Revolution">
      <a:majorFont>
        <a:latin typeface="Trebuchet MS"/>
        <a:ea typeface=""/>
        <a:cs typeface=""/>
        <a:font script="Jpan" typeface="ＭＳ ゴシック"/>
        <a:font script="Hans" typeface="宋体"/>
        <a:font script="Hant" typeface="新細明體"/>
      </a:majorFont>
      <a:minorFont>
        <a:latin typeface="Trebuchet MS"/>
        <a:ea typeface=""/>
        <a:cs typeface=""/>
        <a:font script="Jpan" typeface="ＭＳ ゴシック"/>
        <a:font script="Hans" typeface="宋体"/>
        <a:font script="Hant" typeface="新細明體"/>
      </a:minorFont>
    </a:fontScheme>
    <a:fmtScheme name="Revolution">
      <a:fillStyleLst>
        <a:solidFill>
          <a:schemeClr val="phClr"/>
        </a:solidFill>
        <a:solidFill>
          <a:schemeClr val="phClr"/>
        </a:soli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0800000">
              <a:srgbClr val="808080">
                <a:alpha val="75000"/>
              </a:srgbClr>
            </a:innerShdw>
          </a:effectLst>
        </a:effectStyle>
        <a:effectStyle>
          <a:effectLst>
            <a:innerShdw blurRad="50800" dist="25400" dir="13500000">
              <a:srgbClr val="808080">
                <a:alpha val="75000"/>
              </a:srgbClr>
            </a:innerShdw>
            <a:outerShdw blurRad="63500" dist="50800" dir="5400000" algn="br" rotWithShape="0">
              <a:srgbClr val="000000">
                <a:alpha val="35000"/>
              </a:srgbClr>
            </a:outerShdw>
          </a:effectLst>
          <a:scene3d>
            <a:camera prst="orthographicFront">
              <a:rot lat="0" lon="0" rev="0"/>
            </a:camera>
            <a:lightRig rig="threePt" dir="tl">
              <a:rot lat="0" lon="0" rev="11400000"/>
            </a:lightRig>
          </a:scene3d>
          <a:sp3d contourW="12700" prstMaterial="softmetal">
            <a:bevelT w="63500" h="25400" prst="angle"/>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Revolution.thmx</Template>
  <TotalTime>1157</TotalTime>
  <Words>1029</Words>
  <Application>Microsoft Office PowerPoint</Application>
  <PresentationFormat>On-screen Show (4:3)</PresentationFormat>
  <Paragraphs>73</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Times New Roman</vt:lpstr>
      <vt:lpstr>Trebuchet MS</vt:lpstr>
      <vt:lpstr>Wingdings 2</vt:lpstr>
      <vt:lpstr>Revolution</vt:lpstr>
      <vt:lpstr>PowerPoint Presentation</vt:lpstr>
      <vt:lpstr>Outlining a Research Paper</vt:lpstr>
      <vt:lpstr>“Key Terms” Or “Code Words” </vt:lpstr>
      <vt:lpstr>Organizing By  “Key Terms” Or “Code Words” </vt:lpstr>
      <vt:lpstr>Organizing By  “Key Terms” Or “Code Words” </vt:lpstr>
      <vt:lpstr>Organizing By  “Key Terms” Or “Code Words” </vt:lpstr>
      <vt:lpstr>Organizing By  “Key Terms” Or “Code Words” </vt:lpstr>
      <vt:lpstr>Organizing By  “Key Terms” Or “Code Words” </vt:lpstr>
      <vt:lpstr>Organizing By  “Key Terms” Or “Code Words” </vt:lpstr>
      <vt:lpstr>Constructing An Outline</vt:lpstr>
      <vt:lpstr>Constructing An Outline</vt:lpstr>
      <vt:lpstr>Headings &amp; Subheadings in Outlines</vt:lpstr>
      <vt:lpstr>Headings and Subheadings</vt:lpstr>
      <vt:lpstr>Breaking Down a Thesis Statement</vt:lpstr>
      <vt:lpstr>Breaking Down a Thesis Statement</vt:lpstr>
      <vt:lpstr>Sample Outline</vt:lpstr>
      <vt:lpstr>Resources for Thesis Statements &amp; Outlines </vt:lpstr>
      <vt:lpstr>Ask Questions!!!!!</vt:lpstr>
      <vt:lpstr>Finally!</vt:lpstr>
    </vt:vector>
  </TitlesOfParts>
  <Company>Coppin State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Office 2004 Test Drive User</dc:creator>
  <cp:lastModifiedBy>ghcoleman1@aol.com</cp:lastModifiedBy>
  <cp:revision>49</cp:revision>
  <dcterms:created xsi:type="dcterms:W3CDTF">2016-03-20T17:31:40Z</dcterms:created>
  <dcterms:modified xsi:type="dcterms:W3CDTF">2018-10-12T15:20:21Z</dcterms:modified>
</cp:coreProperties>
</file>